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F78A134-FC4C-4CB8-9BE2-43892840977A}"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17939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F78A134-FC4C-4CB8-9BE2-43892840977A}"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1168224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F78A134-FC4C-4CB8-9BE2-43892840977A}"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184660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F78A134-FC4C-4CB8-9BE2-43892840977A}"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2364311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78A134-FC4C-4CB8-9BE2-43892840977A}" type="datetimeFigureOut">
              <a:rPr lang="en-IN" smtClean="0"/>
              <a:t>13-01-2023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32965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F78A134-FC4C-4CB8-9BE2-43892840977A}"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256433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F78A134-FC4C-4CB8-9BE2-43892840977A}" type="datetimeFigureOut">
              <a:rPr lang="en-IN" smtClean="0"/>
              <a:t>13-01-2023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3384056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F78A134-FC4C-4CB8-9BE2-43892840977A}" type="datetimeFigureOut">
              <a:rPr lang="en-IN" smtClean="0"/>
              <a:t>13-01-2023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151392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78A134-FC4C-4CB8-9BE2-43892840977A}" type="datetimeFigureOut">
              <a:rPr lang="en-IN" smtClean="0"/>
              <a:t>13-01-2023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2972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78A134-FC4C-4CB8-9BE2-43892840977A}"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396629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78A134-FC4C-4CB8-9BE2-43892840977A}" type="datetimeFigureOut">
              <a:rPr lang="en-IN" smtClean="0"/>
              <a:t>13-01-2023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128708-E279-49B8-808F-8ECE7828D404}" type="slidenum">
              <a:rPr lang="en-IN" smtClean="0"/>
              <a:t>‹#›</a:t>
            </a:fld>
            <a:endParaRPr lang="en-IN"/>
          </a:p>
        </p:txBody>
      </p:sp>
    </p:spTree>
    <p:extLst>
      <p:ext uri="{BB962C8B-B14F-4D97-AF65-F5344CB8AC3E}">
        <p14:creationId xmlns:p14="http://schemas.microsoft.com/office/powerpoint/2010/main" val="253644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78A134-FC4C-4CB8-9BE2-43892840977A}" type="datetimeFigureOut">
              <a:rPr lang="en-IN" smtClean="0"/>
              <a:t>13-01-2023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28708-E279-49B8-808F-8ECE7828D404}" type="slidenum">
              <a:rPr lang="en-IN" smtClean="0"/>
              <a:t>‹#›</a:t>
            </a:fld>
            <a:endParaRPr lang="en-IN"/>
          </a:p>
        </p:txBody>
      </p:sp>
    </p:spTree>
    <p:extLst>
      <p:ext uri="{BB962C8B-B14F-4D97-AF65-F5344CB8AC3E}">
        <p14:creationId xmlns:p14="http://schemas.microsoft.com/office/powerpoint/2010/main" val="372692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712968" cy="5586145"/>
          </a:xfrm>
          <a:prstGeom prst="rect">
            <a:avLst/>
          </a:prstGeom>
        </p:spPr>
        <p:txBody>
          <a:bodyPr wrap="square">
            <a:spAutoFit/>
          </a:bodyPr>
          <a:lstStyle/>
          <a:p>
            <a:pPr algn="ctr"/>
            <a:r>
              <a:rPr lang="en-IN" sz="2800" b="1" dirty="0" smtClean="0">
                <a:latin typeface="Times New Roman" pitchFamily="18" charset="0"/>
                <a:cs typeface="Times New Roman" pitchFamily="18" charset="0"/>
              </a:rPr>
              <a:t>The Industrial Disputes Act, 1947</a:t>
            </a:r>
          </a:p>
          <a:p>
            <a:endParaRPr lang="en-US" sz="2400" dirty="0">
              <a:latin typeface="Times New Roman" pitchFamily="18" charset="0"/>
              <a:cs typeface="Times New Roman" pitchFamily="18" charset="0"/>
            </a:endParaRPr>
          </a:p>
          <a:p>
            <a:r>
              <a:rPr lang="en-IN" dirty="0" smtClean="0">
                <a:latin typeface="Times New Roman" pitchFamily="18" charset="0"/>
                <a:cs typeface="Times New Roman" pitchFamily="18" charset="0"/>
              </a:rPr>
              <a:t>Section 2 (K) of the Act defines Industrial dispute </a:t>
            </a:r>
            <a:r>
              <a:rPr lang="en-IN" sz="2000" b="1" dirty="0" smtClean="0">
                <a:solidFill>
                  <a:srgbClr val="7030A0"/>
                </a:solidFill>
                <a:latin typeface="Times New Roman" pitchFamily="18" charset="0"/>
                <a:cs typeface="Times New Roman" pitchFamily="18" charset="0"/>
              </a:rPr>
              <a:t>‘</a:t>
            </a:r>
            <a:r>
              <a:rPr lang="en-IN" sz="2000" b="1" i="1" dirty="0" smtClean="0">
                <a:solidFill>
                  <a:srgbClr val="7030A0"/>
                </a:solidFill>
                <a:latin typeface="Times New Roman" pitchFamily="18" charset="0"/>
                <a:cs typeface="Times New Roman" pitchFamily="18" charset="0"/>
              </a:rPr>
              <a:t>as any disputes or difference between employers and employers or between employers and workmen or between workmen and workmen, which is connected with the employment or non-employment or the terms of employment or with conditions of employment, of any person’.</a:t>
            </a:r>
          </a:p>
          <a:p>
            <a:endParaRPr lang="en-US"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The objective of Industrial disputes Act</a:t>
            </a:r>
          </a:p>
          <a:p>
            <a:pPr marL="342900" indent="-342900">
              <a:buFont typeface="Arial" pitchFamily="34" charset="0"/>
              <a:buChar char="•"/>
            </a:pPr>
            <a:r>
              <a:rPr lang="en-IN" sz="2000" dirty="0" smtClean="0">
                <a:latin typeface="Times New Roman" pitchFamily="18" charset="0"/>
                <a:cs typeface="Times New Roman" pitchFamily="18" charset="0"/>
              </a:rPr>
              <a:t>to secure industrial peace by maintaining a better industrial relation and the settlement of industrial disputes</a:t>
            </a:r>
          </a:p>
          <a:p>
            <a:pPr marL="342900" indent="-342900">
              <a:buFont typeface="Arial" pitchFamily="34" charset="0"/>
              <a:buChar char="•"/>
            </a:pPr>
            <a:r>
              <a:rPr lang="en-IN" sz="2000" dirty="0">
                <a:latin typeface="Times New Roman" pitchFamily="18" charset="0"/>
                <a:cs typeface="Times New Roman" pitchFamily="18" charset="0"/>
              </a:rPr>
              <a:t>t</a:t>
            </a:r>
            <a:r>
              <a:rPr lang="en-IN" sz="2000" dirty="0" smtClean="0">
                <a:latin typeface="Times New Roman" pitchFamily="18" charset="0"/>
                <a:cs typeface="Times New Roman" pitchFamily="18" charset="0"/>
              </a:rPr>
              <a:t>o achieve the defined objective the act makes provisions for the constitution of various authorities for conducting investigation</a:t>
            </a:r>
          </a:p>
          <a:p>
            <a:pPr marL="342900" indent="-342900">
              <a:buFont typeface="Arial" pitchFamily="34" charset="0"/>
              <a:buChar char="•"/>
            </a:pPr>
            <a:r>
              <a:rPr lang="en-IN" sz="2000" dirty="0" smtClean="0">
                <a:latin typeface="Times New Roman" pitchFamily="18" charset="0"/>
                <a:cs typeface="Times New Roman" pitchFamily="18" charset="0"/>
              </a:rPr>
              <a:t> the settlement of industrial disputes.</a:t>
            </a:r>
            <a:endParaRPr lang="en-US" sz="2000" dirty="0" smtClean="0">
              <a:latin typeface="Times New Roman" pitchFamily="18" charset="0"/>
              <a:cs typeface="Times New Roman" pitchFamily="18" charset="0"/>
            </a:endParaRPr>
          </a:p>
          <a:p>
            <a:pPr>
              <a:lnSpc>
                <a:spcPct val="150000"/>
              </a:lnSpc>
            </a:pPr>
            <a:r>
              <a:rPr lang="en-US" dirty="0" smtClean="0">
                <a:latin typeface="Times New Roman" pitchFamily="18" charset="0"/>
                <a:cs typeface="Times New Roman" pitchFamily="18" charset="0"/>
              </a:rPr>
              <a:t>.</a:t>
            </a:r>
          </a:p>
          <a:p>
            <a:pPr marL="285750" indent="-285750">
              <a:buFont typeface="Arial" pitchFamily="34" charset="0"/>
              <a:buChar char="•"/>
            </a:pPr>
            <a:endParaRPr lang="en-IN" dirty="0" smtClean="0">
              <a:latin typeface="Times New Roman" pitchFamily="18" charset="0"/>
              <a:cs typeface="Times New Roman" pitchFamily="18" charset="0"/>
            </a:endParaRPr>
          </a:p>
          <a:p>
            <a:endParaRPr lang="en-IN" i="1" dirty="0"/>
          </a:p>
        </p:txBody>
      </p:sp>
    </p:spTree>
    <p:extLst>
      <p:ext uri="{BB962C8B-B14F-4D97-AF65-F5344CB8AC3E}">
        <p14:creationId xmlns:p14="http://schemas.microsoft.com/office/powerpoint/2010/main" val="11481093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568952" cy="5539978"/>
          </a:xfrm>
          <a:prstGeom prst="rect">
            <a:avLst/>
          </a:prstGeom>
        </p:spPr>
        <p:txBody>
          <a:bodyPr wrap="square">
            <a:spAutoFit/>
          </a:bodyPr>
          <a:lstStyle/>
          <a:p>
            <a:r>
              <a:rPr lang="en-IN" sz="2000" b="1" dirty="0" smtClean="0">
                <a:latin typeface="Times New Roman" pitchFamily="18" charset="0"/>
                <a:cs typeface="Times New Roman" pitchFamily="18" charset="0"/>
              </a:rPr>
              <a:t>Retrenchment</a:t>
            </a:r>
          </a:p>
          <a:p>
            <a:r>
              <a:rPr lang="en-IN" sz="2000" dirty="0">
                <a:latin typeface="Times New Roman" pitchFamily="18" charset="0"/>
                <a:cs typeface="Times New Roman" pitchFamily="18" charset="0"/>
              </a:rPr>
              <a:t>The termination of service of workers by the employer for any reason, otherwise as a</a:t>
            </a:r>
          </a:p>
          <a:p>
            <a:r>
              <a:rPr lang="en-IN" sz="2000" dirty="0">
                <a:latin typeface="Times New Roman" pitchFamily="18" charset="0"/>
                <a:cs typeface="Times New Roman" pitchFamily="18" charset="0"/>
              </a:rPr>
              <a:t>punishment, inflicted by way of disciplinary action is retrenchment</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Notice and compensation must be given to the retrenched workers</a:t>
            </a:r>
            <a:r>
              <a:rPr lang="en-IN"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Closure of </a:t>
            </a:r>
            <a:r>
              <a:rPr lang="en-IN" sz="2000" b="1" dirty="0" smtClean="0">
                <a:latin typeface="Times New Roman" pitchFamily="18" charset="0"/>
                <a:cs typeface="Times New Roman" pitchFamily="18" charset="0"/>
              </a:rPr>
              <a:t>undertaking</a:t>
            </a:r>
          </a:p>
          <a:p>
            <a:r>
              <a:rPr lang="en-IN" sz="2000" dirty="0">
                <a:latin typeface="Times New Roman" pitchFamily="18" charset="0"/>
                <a:cs typeface="Times New Roman" pitchFamily="18" charset="0"/>
              </a:rPr>
              <a:t>Section 2(cc) of Industrial Disputes Act 1947 defines closure of an undertaking as</a:t>
            </a:r>
          </a:p>
          <a:p>
            <a:r>
              <a:rPr lang="en-IN" sz="2000" dirty="0">
                <a:latin typeface="Times New Roman" pitchFamily="18" charset="0"/>
                <a:cs typeface="Times New Roman" pitchFamily="18" charset="0"/>
              </a:rPr>
              <a:t>the permanent closing down of a place of employment or part thereof. An undertaking is </a:t>
            </a:r>
            <a:r>
              <a:rPr lang="en-IN" sz="2000" dirty="0" smtClean="0">
                <a:latin typeface="Times New Roman" pitchFamily="18" charset="0"/>
                <a:cs typeface="Times New Roman" pitchFamily="18" charset="0"/>
              </a:rPr>
              <a:t>closed down </a:t>
            </a:r>
            <a:r>
              <a:rPr lang="en-IN" sz="2000" dirty="0">
                <a:latin typeface="Times New Roman" pitchFamily="18" charset="0"/>
                <a:cs typeface="Times New Roman" pitchFamily="18" charset="0"/>
              </a:rPr>
              <a:t>by reasons merely </a:t>
            </a:r>
            <a:r>
              <a:rPr lang="en-IN" sz="2000" dirty="0" smtClean="0">
                <a:latin typeface="Times New Roman" pitchFamily="18" charset="0"/>
                <a:cs typeface="Times New Roman" pitchFamily="18" charset="0"/>
              </a:rPr>
              <a:t>of:</a:t>
            </a:r>
            <a:endParaRPr lang="en-IN" sz="2000" dirty="0">
              <a:latin typeface="Times New Roman" pitchFamily="18" charset="0"/>
              <a:cs typeface="Times New Roman" pitchFamily="18" charset="0"/>
            </a:endParaRPr>
          </a:p>
          <a:p>
            <a:pPr marL="285750" indent="-285750">
              <a:buFont typeface="Arial" pitchFamily="34" charset="0"/>
              <a:buChar char="•"/>
            </a:pPr>
            <a:r>
              <a:rPr lang="en-IN" sz="2000" dirty="0">
                <a:latin typeface="Times New Roman" pitchFamily="18" charset="0"/>
                <a:cs typeface="Times New Roman" pitchFamily="18" charset="0"/>
              </a:rPr>
              <a:t>financial </a:t>
            </a:r>
            <a:r>
              <a:rPr lang="en-IN" sz="2000" dirty="0" smtClean="0">
                <a:latin typeface="Times New Roman" pitchFamily="18" charset="0"/>
                <a:cs typeface="Times New Roman" pitchFamily="18" charset="0"/>
              </a:rPr>
              <a:t>constraints</a:t>
            </a:r>
          </a:p>
          <a:p>
            <a:pPr marL="285750" indent="-285750">
              <a:buFont typeface="Arial" pitchFamily="34" charset="0"/>
              <a:buChar char="•"/>
            </a:pPr>
            <a:r>
              <a:rPr lang="en-IN" sz="2000" dirty="0" smtClean="0">
                <a:latin typeface="Times New Roman" pitchFamily="18" charset="0"/>
                <a:cs typeface="Times New Roman" pitchFamily="18" charset="0"/>
              </a:rPr>
              <a:t>accumulation </a:t>
            </a:r>
            <a:r>
              <a:rPr lang="en-IN" sz="2000" dirty="0">
                <a:latin typeface="Times New Roman" pitchFamily="18" charset="0"/>
                <a:cs typeface="Times New Roman" pitchFamily="18" charset="0"/>
              </a:rPr>
              <a:t>of finished goods,</a:t>
            </a:r>
          </a:p>
          <a:p>
            <a:pPr marL="285750" indent="-285750">
              <a:buFont typeface="Arial" pitchFamily="34" charset="0"/>
              <a:buChar char="•"/>
            </a:pPr>
            <a:r>
              <a:rPr lang="en-IN" sz="2000" dirty="0" smtClean="0">
                <a:latin typeface="Times New Roman" pitchFamily="18" charset="0"/>
                <a:cs typeface="Times New Roman" pitchFamily="18" charset="0"/>
              </a:rPr>
              <a:t>expiry </a:t>
            </a:r>
            <a:r>
              <a:rPr lang="en-IN" sz="2000" dirty="0">
                <a:latin typeface="Times New Roman" pitchFamily="18" charset="0"/>
                <a:cs typeface="Times New Roman" pitchFamily="18" charset="0"/>
              </a:rPr>
              <a:t>of the lease or license period or</a:t>
            </a:r>
          </a:p>
          <a:p>
            <a:pPr marL="285750" indent="-285750">
              <a:buFont typeface="Arial" pitchFamily="34" charset="0"/>
              <a:buChar char="•"/>
            </a:pPr>
            <a:r>
              <a:rPr lang="en-IN" sz="2000" dirty="0" smtClean="0">
                <a:latin typeface="Times New Roman" pitchFamily="18" charset="0"/>
                <a:cs typeface="Times New Roman" pitchFamily="18" charset="0"/>
              </a:rPr>
              <a:t>exhaustion </a:t>
            </a:r>
            <a:r>
              <a:rPr lang="en-IN" sz="2000" dirty="0">
                <a:latin typeface="Times New Roman" pitchFamily="18" charset="0"/>
                <a:cs typeface="Times New Roman" pitchFamily="18" charset="0"/>
              </a:rPr>
              <a:t>of the minerals in the area in case of undertakings engaged in </a:t>
            </a:r>
            <a:r>
              <a:rPr lang="en-IN" sz="2000" dirty="0" smtClean="0">
                <a:latin typeface="Times New Roman" pitchFamily="18" charset="0"/>
                <a:cs typeface="Times New Roman" pitchFamily="18" charset="0"/>
              </a:rPr>
              <a:t>mining operation</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378215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784976" cy="6986528"/>
          </a:xfrm>
          <a:prstGeom prst="rect">
            <a:avLst/>
          </a:prstGeom>
        </p:spPr>
        <p:txBody>
          <a:bodyPr wrap="square">
            <a:spAutoFit/>
          </a:bodyPr>
          <a:lstStyle/>
          <a:p>
            <a:endParaRPr lang="en-US" sz="2000" b="1" dirty="0" smtClean="0">
              <a:latin typeface="Times New Roman" pitchFamily="18" charset="0"/>
              <a:cs typeface="Times New Roman" pitchFamily="18" charset="0"/>
            </a:endParaRPr>
          </a:p>
          <a:p>
            <a:endParaRPr lang="en-US" sz="2000" b="1" dirty="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Procedure </a:t>
            </a:r>
            <a:r>
              <a:rPr lang="en-US" sz="2000" b="1" dirty="0">
                <a:latin typeface="Times New Roman" pitchFamily="18" charset="0"/>
                <a:cs typeface="Times New Roman" pitchFamily="18" charset="0"/>
              </a:rPr>
              <a:t>for closure</a:t>
            </a:r>
          </a:p>
          <a:p>
            <a:pPr marL="342900" indent="-342900" algn="just">
              <a:buFont typeface="Arial" pitchFamily="34" charset="0"/>
              <a:buChar char="•"/>
            </a:pPr>
            <a:r>
              <a:rPr lang="en-US" sz="2000" dirty="0">
                <a:latin typeface="Times New Roman" pitchFamily="18" charset="0"/>
                <a:cs typeface="Times New Roman" pitchFamily="18" charset="0"/>
              </a:rPr>
              <a:t>Shall submit an application to the appropriate govt</a:t>
            </a:r>
            <a:r>
              <a:rPr lang="en-US" sz="2000" dirty="0" smtClean="0">
                <a:latin typeface="Times New Roman" pitchFamily="18" charset="0"/>
                <a:cs typeface="Times New Roman" pitchFamily="18" charset="0"/>
              </a:rPr>
              <a:t>. for  </a:t>
            </a:r>
            <a:r>
              <a:rPr lang="en-US" sz="2000" dirty="0">
                <a:latin typeface="Times New Roman" pitchFamily="18" charset="0"/>
                <a:cs typeface="Times New Roman" pitchFamily="18" charset="0"/>
              </a:rPr>
              <a:t>prior </a:t>
            </a:r>
            <a:r>
              <a:rPr lang="en-US" sz="2000" dirty="0" smtClean="0">
                <a:latin typeface="Times New Roman" pitchFamily="18" charset="0"/>
                <a:cs typeface="Times New Roman" pitchFamily="18" charset="0"/>
              </a:rPr>
              <a:t>permission &amp;</a:t>
            </a:r>
            <a:r>
              <a:rPr lang="en-IN" sz="2000" dirty="0" smtClean="0">
                <a:latin typeface="Times New Roman" pitchFamily="18" charset="0"/>
                <a:cs typeface="Times New Roman" pitchFamily="18" charset="0"/>
              </a:rPr>
              <a:t>should </a:t>
            </a:r>
            <a:r>
              <a:rPr lang="en-IN" sz="2000" dirty="0">
                <a:latin typeface="Times New Roman" pitchFamily="18" charset="0"/>
                <a:cs typeface="Times New Roman" pitchFamily="18" charset="0"/>
              </a:rPr>
              <a:t>be </a:t>
            </a:r>
            <a:r>
              <a:rPr lang="en-IN" sz="2000" dirty="0" smtClean="0">
                <a:latin typeface="Times New Roman" pitchFamily="18" charset="0"/>
                <a:cs typeface="Times New Roman" pitchFamily="18" charset="0"/>
              </a:rPr>
              <a:t>at least </a:t>
            </a:r>
            <a:r>
              <a:rPr lang="en-IN" sz="2000" dirty="0">
                <a:latin typeface="Times New Roman" pitchFamily="18" charset="0"/>
                <a:cs typeface="Times New Roman" pitchFamily="18" charset="0"/>
              </a:rPr>
              <a:t>90 days prior to the closure date.</a:t>
            </a:r>
          </a:p>
          <a:p>
            <a:pPr marL="342900" indent="-342900" algn="just">
              <a:buFont typeface="Arial" pitchFamily="34" charset="0"/>
              <a:buChar char="•"/>
            </a:pPr>
            <a:r>
              <a:rPr lang="en-US" sz="2000" dirty="0">
                <a:latin typeface="Times New Roman" pitchFamily="18" charset="0"/>
                <a:cs typeface="Times New Roman" pitchFamily="18" charset="0"/>
              </a:rPr>
              <a:t>Application must be clearly state the reason </a:t>
            </a:r>
          </a:p>
          <a:p>
            <a:pPr marL="342900" indent="-342900" algn="just">
              <a:buFont typeface="Arial" pitchFamily="34" charset="0"/>
              <a:buChar char="•"/>
            </a:pPr>
            <a:r>
              <a:rPr lang="en-US" sz="2000" dirty="0">
                <a:latin typeface="Times New Roman" pitchFamily="18" charset="0"/>
                <a:cs typeface="Times New Roman" pitchFamily="18" charset="0"/>
              </a:rPr>
              <a:t>Copy of application should be served to the representatives workmen</a:t>
            </a:r>
          </a:p>
          <a:p>
            <a:pPr marL="342900" indent="-342900" algn="just">
              <a:buFont typeface="Arial" pitchFamily="34" charset="0"/>
              <a:buChar char="•"/>
            </a:pPr>
            <a:r>
              <a:rPr lang="en-US" sz="2000" dirty="0">
                <a:latin typeface="Times New Roman" pitchFamily="18" charset="0"/>
                <a:cs typeface="Times New Roman" pitchFamily="18" charset="0"/>
              </a:rPr>
              <a:t>The appropriate </a:t>
            </a:r>
            <a:r>
              <a:rPr lang="en-US" sz="2000" dirty="0" smtClean="0">
                <a:latin typeface="Times New Roman" pitchFamily="18" charset="0"/>
                <a:cs typeface="Times New Roman" pitchFamily="18" charset="0"/>
              </a:rPr>
              <a:t>govt. </a:t>
            </a:r>
            <a:r>
              <a:rPr lang="en-US" sz="2000" dirty="0">
                <a:latin typeface="Times New Roman" pitchFamily="18" charset="0"/>
                <a:cs typeface="Times New Roman" pitchFamily="18" charset="0"/>
              </a:rPr>
              <a:t>after receiving the application and hears the </a:t>
            </a:r>
            <a:r>
              <a:rPr lang="en-US" sz="2000" dirty="0" smtClean="0">
                <a:latin typeface="Times New Roman" pitchFamily="18" charset="0"/>
                <a:cs typeface="Times New Roman" pitchFamily="18" charset="0"/>
              </a:rPr>
              <a:t>employer, workmen </a:t>
            </a:r>
            <a:r>
              <a:rPr lang="en-US" sz="2000" dirty="0">
                <a:latin typeface="Times New Roman" pitchFamily="18" charset="0"/>
                <a:cs typeface="Times New Roman" pitchFamily="18" charset="0"/>
              </a:rPr>
              <a:t>and other interested parties to know the genuineness.</a:t>
            </a:r>
          </a:p>
          <a:p>
            <a:pPr marL="342900" indent="-342900" algn="just">
              <a:buFont typeface="Arial" pitchFamily="34" charset="0"/>
              <a:buChar char="•"/>
            </a:pPr>
            <a:r>
              <a:rPr lang="en-US" sz="2000" dirty="0">
                <a:latin typeface="Times New Roman" pitchFamily="18" charset="0"/>
                <a:cs typeface="Times New Roman" pitchFamily="18" charset="0"/>
              </a:rPr>
              <a:t>The appropriate govt. serve notices to employer and workmen the permission or refusal for </a:t>
            </a:r>
            <a:r>
              <a:rPr lang="en-US" sz="2000" dirty="0" smtClean="0">
                <a:latin typeface="Times New Roman" pitchFamily="18" charset="0"/>
                <a:cs typeface="Times New Roman" pitchFamily="18" charset="0"/>
              </a:rPr>
              <a:t>closure.it will be served within 60 days of application.</a:t>
            </a:r>
          </a:p>
          <a:p>
            <a:pPr algn="just"/>
            <a:endParaRPr lang="en-US" sz="2000" dirty="0">
              <a:latin typeface="Times New Roman" pitchFamily="18" charset="0"/>
              <a:cs typeface="Times New Roman" pitchFamily="18" charset="0"/>
            </a:endParaRPr>
          </a:p>
          <a:p>
            <a:pPr algn="just"/>
            <a:r>
              <a:rPr lang="en-US" sz="2000" dirty="0" smtClean="0">
                <a:latin typeface="Times New Roman" pitchFamily="18" charset="0"/>
                <a:cs typeface="Times New Roman" pitchFamily="18" charset="0"/>
              </a:rPr>
              <a:t>The workmen is entitled to receive compensation if:</a:t>
            </a:r>
          </a:p>
          <a:p>
            <a:pPr marL="342900" indent="-342900" algn="just">
              <a:buFont typeface="Arial" pitchFamily="34" charset="0"/>
              <a:buChar char="•"/>
            </a:pPr>
            <a:r>
              <a:rPr lang="en-US" sz="2000" dirty="0" smtClean="0">
                <a:latin typeface="Times New Roman" pitchFamily="18" charset="0"/>
                <a:cs typeface="Times New Roman" pitchFamily="18" charset="0"/>
              </a:rPr>
              <a:t>The closure is made contrary to the provision of act ,deemed to be illegal</a:t>
            </a:r>
          </a:p>
          <a:p>
            <a:pPr marL="342900" indent="-342900" algn="just">
              <a:buFont typeface="Arial" pitchFamily="34" charset="0"/>
              <a:buChar char="•"/>
            </a:pPr>
            <a:r>
              <a:rPr lang="en-US" sz="2000" dirty="0" smtClean="0">
                <a:latin typeface="Times New Roman" pitchFamily="18" charset="0"/>
                <a:cs typeface="Times New Roman" pitchFamily="18" charset="0"/>
              </a:rPr>
              <a:t>The closure is made in violation to the provision of the act, the employer shall be punished-imprisonment   for a term or with a fine which extend to five thousand rupees, or with both.</a:t>
            </a:r>
          </a:p>
          <a:p>
            <a:pPr marL="285750" indent="-285750">
              <a:buFont typeface="Arial" pitchFamily="34" charset="0"/>
              <a:buChar char="•"/>
            </a:pPr>
            <a:endParaRPr lang="en-US" dirty="0" smtClean="0"/>
          </a:p>
          <a:p>
            <a:pPr marL="285750" indent="-285750">
              <a:buFont typeface="Arial" pitchFamily="34" charset="0"/>
              <a:buChar char="•"/>
            </a:pPr>
            <a:endParaRPr lang="en-US" dirty="0"/>
          </a:p>
          <a:p>
            <a:endParaRPr lang="en-US" dirty="0"/>
          </a:p>
          <a:p>
            <a:endParaRPr lang="en-US" dirty="0" smtClean="0"/>
          </a:p>
          <a:p>
            <a:endParaRPr lang="en-US" dirty="0"/>
          </a:p>
          <a:p>
            <a:endParaRPr lang="en-US" dirty="0" smtClean="0"/>
          </a:p>
        </p:txBody>
      </p:sp>
    </p:spTree>
    <p:extLst>
      <p:ext uri="{BB962C8B-B14F-4D97-AF65-F5344CB8AC3E}">
        <p14:creationId xmlns:p14="http://schemas.microsoft.com/office/powerpoint/2010/main" val="426291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04664"/>
            <a:ext cx="8784976" cy="6158737"/>
          </a:xfrm>
          <a:prstGeom prst="rect">
            <a:avLst/>
          </a:prstGeom>
        </p:spPr>
        <p:txBody>
          <a:bodyPr wrap="square">
            <a:spAutoFit/>
          </a:bodyPr>
          <a:lstStyle/>
          <a:p>
            <a:r>
              <a:rPr lang="en-IN" sz="2000" b="1" dirty="0">
                <a:latin typeface="Times New Roman" pitchFamily="18" charset="0"/>
                <a:cs typeface="Times New Roman" pitchFamily="18" charset="0"/>
              </a:rPr>
              <a:t>Transfer of Undertaking</a:t>
            </a:r>
          </a:p>
          <a:p>
            <a:r>
              <a:rPr lang="en-IN" sz="2000" dirty="0">
                <a:latin typeface="Times New Roman" pitchFamily="18" charset="0"/>
                <a:cs typeface="Times New Roman" pitchFamily="18" charset="0"/>
              </a:rPr>
              <a:t>Transfer of undertaking occurs where the ownership and management of an undertaking </a:t>
            </a:r>
            <a:r>
              <a:rPr lang="en-IN" sz="2000" dirty="0" smtClean="0">
                <a:latin typeface="Times New Roman" pitchFamily="18" charset="0"/>
                <a:cs typeface="Times New Roman" pitchFamily="18" charset="0"/>
              </a:rPr>
              <a:t>wholly or </a:t>
            </a:r>
            <a:r>
              <a:rPr lang="en-IN" sz="2000" dirty="0">
                <a:latin typeface="Times New Roman" pitchFamily="18" charset="0"/>
                <a:cs typeface="Times New Roman" pitchFamily="18" charset="0"/>
              </a:rPr>
              <a:t>partly is taken over by another employer by way of agreement or by operation </a:t>
            </a:r>
            <a:r>
              <a:rPr lang="en-IN" sz="2000" dirty="0" smtClean="0">
                <a:latin typeface="Times New Roman" pitchFamily="18" charset="0"/>
                <a:cs typeface="Times New Roman" pitchFamily="18" charset="0"/>
              </a:rPr>
              <a:t>law.</a:t>
            </a:r>
          </a:p>
          <a:p>
            <a:r>
              <a:rPr lang="en-IN" sz="2000" dirty="0" smtClean="0">
                <a:latin typeface="Times New Roman" pitchFamily="18" charset="0"/>
                <a:cs typeface="Times New Roman" pitchFamily="18" charset="0"/>
              </a:rPr>
              <a:t>In the case </a:t>
            </a:r>
            <a:r>
              <a:rPr lang="en-IN" sz="2000" dirty="0">
                <a:latin typeface="Times New Roman" pitchFamily="18" charset="0"/>
                <a:cs typeface="Times New Roman" pitchFamily="18" charset="0"/>
              </a:rPr>
              <a:t>of transfer of undertaking every workman who has been in continuous service for </a:t>
            </a:r>
            <a:r>
              <a:rPr lang="en-IN" sz="2000" dirty="0">
                <a:solidFill>
                  <a:srgbClr val="FF0000"/>
                </a:solidFill>
                <a:latin typeface="Times New Roman" pitchFamily="18" charset="0"/>
                <a:cs typeface="Times New Roman" pitchFamily="18" charset="0"/>
              </a:rPr>
              <a:t>not </a:t>
            </a:r>
            <a:r>
              <a:rPr lang="en-IN" sz="2000" dirty="0" smtClean="0">
                <a:solidFill>
                  <a:srgbClr val="FF0000"/>
                </a:solidFill>
                <a:latin typeface="Times New Roman" pitchFamily="18" charset="0"/>
                <a:cs typeface="Times New Roman" pitchFamily="18" charset="0"/>
              </a:rPr>
              <a:t>less than </a:t>
            </a:r>
            <a:r>
              <a:rPr lang="en-IN" sz="2000" dirty="0">
                <a:solidFill>
                  <a:srgbClr val="FF0000"/>
                </a:solidFill>
                <a:latin typeface="Times New Roman" pitchFamily="18" charset="0"/>
                <a:cs typeface="Times New Roman" pitchFamily="18" charset="0"/>
              </a:rPr>
              <a:t>one year </a:t>
            </a:r>
            <a:r>
              <a:rPr lang="en-IN" sz="2000" dirty="0">
                <a:latin typeface="Times New Roman" pitchFamily="18" charset="0"/>
                <a:cs typeface="Times New Roman" pitchFamily="18" charset="0"/>
              </a:rPr>
              <a:t>in that undertaking </a:t>
            </a:r>
            <a:r>
              <a:rPr lang="en-IN" sz="2000" dirty="0">
                <a:solidFill>
                  <a:srgbClr val="FF0000"/>
                </a:solidFill>
                <a:latin typeface="Times New Roman" pitchFamily="18" charset="0"/>
                <a:cs typeface="Times New Roman" pitchFamily="18" charset="0"/>
              </a:rPr>
              <a:t>immediately before such transfer shall be entitled to </a:t>
            </a:r>
            <a:r>
              <a:rPr lang="en-IN" sz="2000" dirty="0" smtClean="0">
                <a:solidFill>
                  <a:srgbClr val="FF0000"/>
                </a:solidFill>
                <a:latin typeface="Times New Roman" pitchFamily="18" charset="0"/>
                <a:cs typeface="Times New Roman" pitchFamily="18" charset="0"/>
              </a:rPr>
              <a:t>notice and </a:t>
            </a:r>
            <a:r>
              <a:rPr lang="en-IN" sz="2000" dirty="0">
                <a:solidFill>
                  <a:srgbClr val="FF0000"/>
                </a:solidFill>
                <a:latin typeface="Times New Roman" pitchFamily="18" charset="0"/>
                <a:cs typeface="Times New Roman" pitchFamily="18" charset="0"/>
              </a:rPr>
              <a:t>compensation if the workman had been retrenched</a:t>
            </a:r>
            <a:r>
              <a:rPr lang="en-IN" sz="2000" dirty="0" smtClean="0">
                <a:solidFill>
                  <a:srgbClr val="FF0000"/>
                </a:solidFill>
                <a:latin typeface="Times New Roman" pitchFamily="18" charset="0"/>
                <a:cs typeface="Times New Roman" pitchFamily="18" charset="0"/>
              </a:rPr>
              <a:t>.</a:t>
            </a:r>
          </a:p>
          <a:p>
            <a:endParaRPr lang="en-US" sz="2000" dirty="0">
              <a:solidFill>
                <a:srgbClr val="FF0000"/>
              </a:solidFill>
              <a:latin typeface="Times New Roman" pitchFamily="18" charset="0"/>
              <a:cs typeface="Times New Roman" pitchFamily="18" charset="0"/>
            </a:endParaRPr>
          </a:p>
          <a:p>
            <a:r>
              <a:rPr lang="en-IN" sz="2000" b="1" dirty="0">
                <a:latin typeface="Times New Roman" pitchFamily="18" charset="0"/>
                <a:cs typeface="Times New Roman" pitchFamily="18" charset="0"/>
              </a:rPr>
              <a:t>Unfair Labour </a:t>
            </a:r>
            <a:r>
              <a:rPr lang="en-IN" sz="2000" b="1" dirty="0" smtClean="0">
                <a:latin typeface="Times New Roman" pitchFamily="18" charset="0"/>
                <a:cs typeface="Times New Roman" pitchFamily="18" charset="0"/>
              </a:rPr>
              <a:t>Practices</a:t>
            </a:r>
          </a:p>
          <a:p>
            <a:endParaRPr lang="en-IN" sz="2000" b="1" dirty="0">
              <a:latin typeface="Times New Roman" pitchFamily="18" charset="0"/>
              <a:cs typeface="Times New Roman" pitchFamily="18" charset="0"/>
            </a:endParaRPr>
          </a:p>
          <a:p>
            <a:r>
              <a:rPr lang="en-IN" sz="2000" dirty="0">
                <a:latin typeface="Times New Roman" pitchFamily="18" charset="0"/>
                <a:cs typeface="Times New Roman" pitchFamily="18" charset="0"/>
              </a:rPr>
              <a:t>Unfair labour practice refers to any unfair act or omission that arise either on the part of</a:t>
            </a:r>
          </a:p>
          <a:p>
            <a:r>
              <a:rPr lang="en-IN" sz="2000" dirty="0">
                <a:latin typeface="Times New Roman" pitchFamily="18" charset="0"/>
                <a:cs typeface="Times New Roman" pitchFamily="18" charset="0"/>
              </a:rPr>
              <a:t>employer or workmen that are illegal and are punishable under Industrial Disputes Act</a:t>
            </a:r>
            <a:r>
              <a:rPr lang="en-IN" sz="2000" dirty="0" smtClean="0">
                <a:latin typeface="Times New Roman" pitchFamily="18" charset="0"/>
                <a:cs typeface="Times New Roman" pitchFamily="18" charset="0"/>
              </a:rPr>
              <a:t>.</a:t>
            </a:r>
          </a:p>
          <a:p>
            <a:pPr marL="342900" indent="-342900">
              <a:buAutoNum type="arabicPeriod"/>
            </a:pPr>
            <a:r>
              <a:rPr lang="en-IN" sz="2000" dirty="0" smtClean="0">
                <a:latin typeface="Times New Roman" pitchFamily="18" charset="0"/>
                <a:cs typeface="Times New Roman" pitchFamily="18" charset="0"/>
              </a:rPr>
              <a:t>Unfair </a:t>
            </a:r>
            <a:r>
              <a:rPr lang="en-IN" sz="2000" dirty="0">
                <a:latin typeface="Times New Roman" pitchFamily="18" charset="0"/>
                <a:cs typeface="Times New Roman" pitchFamily="18" charset="0"/>
              </a:rPr>
              <a:t>trade practices on the part of employers and trade unions of employers</a:t>
            </a:r>
            <a:r>
              <a:rPr lang="en-IN" sz="2000" dirty="0" smtClean="0">
                <a:latin typeface="Times New Roman" pitchFamily="18" charset="0"/>
                <a:cs typeface="Times New Roman" pitchFamily="18" charset="0"/>
              </a:rPr>
              <a:t>.</a:t>
            </a:r>
          </a:p>
          <a:p>
            <a:pPr marL="342900" indent="-342900">
              <a:buAutoNum type="arabicPeriod"/>
            </a:pPr>
            <a:r>
              <a:rPr lang="en-IN" sz="2000" dirty="0" smtClean="0">
                <a:latin typeface="Times New Roman" pitchFamily="18" charset="0"/>
                <a:cs typeface="Times New Roman" pitchFamily="18" charset="0"/>
              </a:rPr>
              <a:t>Unfair </a:t>
            </a:r>
            <a:r>
              <a:rPr lang="en-IN" sz="2000" dirty="0">
                <a:latin typeface="Times New Roman" pitchFamily="18" charset="0"/>
                <a:cs typeface="Times New Roman" pitchFamily="18" charset="0"/>
              </a:rPr>
              <a:t>trade practices on the part of workmen and trade unions of workmen.</a:t>
            </a:r>
            <a:endParaRPr lang="en-US" sz="2000" dirty="0" smtClean="0">
              <a:solidFill>
                <a:srgbClr val="FF0000"/>
              </a:solidFill>
              <a:latin typeface="Times New Roman" pitchFamily="18" charset="0"/>
              <a:cs typeface="Times New Roman" pitchFamily="18" charset="0"/>
            </a:endParaRPr>
          </a:p>
          <a:p>
            <a:pPr>
              <a:lnSpc>
                <a:spcPct val="150000"/>
              </a:lnSpc>
            </a:pPr>
            <a:endParaRPr lang="en-US" sz="2000" dirty="0">
              <a:solidFill>
                <a:srgbClr val="FF0000"/>
              </a:solidFill>
              <a:latin typeface="Times New Roman" pitchFamily="18" charset="0"/>
              <a:cs typeface="Times New Roman" pitchFamily="18" charset="0"/>
            </a:endParaRPr>
          </a:p>
          <a:p>
            <a:pPr>
              <a:lnSpc>
                <a:spcPct val="150000"/>
              </a:lnSpc>
            </a:pPr>
            <a:endParaRPr lang="en-IN" dirty="0">
              <a:solidFill>
                <a:srgbClr val="FF0000"/>
              </a:solidFill>
            </a:endParaRPr>
          </a:p>
        </p:txBody>
      </p:sp>
    </p:spTree>
    <p:extLst>
      <p:ext uri="{BB962C8B-B14F-4D97-AF65-F5344CB8AC3E}">
        <p14:creationId xmlns:p14="http://schemas.microsoft.com/office/powerpoint/2010/main" val="2728713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16632"/>
            <a:ext cx="7992888" cy="6832640"/>
          </a:xfrm>
          <a:prstGeom prst="rect">
            <a:avLst/>
          </a:prstGeom>
        </p:spPr>
        <p:txBody>
          <a:bodyPr wrap="square">
            <a:spAutoFit/>
          </a:bodyPr>
          <a:lstStyle/>
          <a:p>
            <a:pPr>
              <a:lnSpc>
                <a:spcPct val="150000"/>
              </a:lnSpc>
            </a:pPr>
            <a:r>
              <a:rPr lang="en-IN" sz="2000" b="1" dirty="0" smtClean="0">
                <a:latin typeface="Times New Roman" pitchFamily="18" charset="0"/>
                <a:cs typeface="Times New Roman" pitchFamily="18" charset="0"/>
              </a:rPr>
              <a:t>The </a:t>
            </a:r>
            <a:r>
              <a:rPr lang="en-IN" sz="2000" b="1" dirty="0">
                <a:latin typeface="Times New Roman" pitchFamily="18" charset="0"/>
                <a:cs typeface="Times New Roman" pitchFamily="18" charset="0"/>
              </a:rPr>
              <a:t>Minimum Wages Act, </a:t>
            </a:r>
            <a:r>
              <a:rPr lang="en-IN" sz="2000" b="1" dirty="0" smtClean="0">
                <a:latin typeface="Times New Roman" pitchFamily="18" charset="0"/>
                <a:cs typeface="Times New Roman" pitchFamily="18" charset="0"/>
              </a:rPr>
              <a:t>1948</a:t>
            </a:r>
          </a:p>
          <a:p>
            <a:pPr marL="285750" indent="-285750">
              <a:lnSpc>
                <a:spcPct val="150000"/>
              </a:lnSpc>
              <a:buFont typeface="Arial" pitchFamily="34" charset="0"/>
              <a:buChar char="•"/>
            </a:pPr>
            <a:r>
              <a:rPr lang="en-IN" sz="2000" dirty="0">
                <a:latin typeface="Times New Roman" pitchFamily="18" charset="0"/>
                <a:cs typeface="Times New Roman" pitchFamily="18" charset="0"/>
              </a:rPr>
              <a:t>The aim of the Act is to provide minimum wages in certain employments as fixed from time to </a:t>
            </a:r>
            <a:r>
              <a:rPr lang="en-IN" sz="2000" dirty="0" smtClean="0">
                <a:latin typeface="Times New Roman" pitchFamily="18" charset="0"/>
                <a:cs typeface="Times New Roman" pitchFamily="18" charset="0"/>
              </a:rPr>
              <a:t>time by </a:t>
            </a:r>
            <a:r>
              <a:rPr lang="en-IN" sz="2000" dirty="0">
                <a:latin typeface="Times New Roman" pitchFamily="18" charset="0"/>
                <a:cs typeface="Times New Roman" pitchFamily="18" charset="0"/>
              </a:rPr>
              <a:t>appropriate government. </a:t>
            </a:r>
            <a:endParaRPr lang="en-IN"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object of the act is to make sure that the workers employed </a:t>
            </a:r>
            <a:r>
              <a:rPr lang="en-IN" sz="2000" dirty="0" smtClean="0">
                <a:latin typeface="Times New Roman" pitchFamily="18" charset="0"/>
                <a:cs typeface="Times New Roman" pitchFamily="18" charset="0"/>
              </a:rPr>
              <a:t>were paid </a:t>
            </a:r>
            <a:r>
              <a:rPr lang="en-IN" sz="2000" dirty="0">
                <a:latin typeface="Times New Roman" pitchFamily="18" charset="0"/>
                <a:cs typeface="Times New Roman" pitchFamily="18" charset="0"/>
              </a:rPr>
              <a:t>with minimum rate of wages for the particular job. </a:t>
            </a:r>
            <a:endParaRPr lang="en-IN"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Act prevents exploitation of the </a:t>
            </a:r>
            <a:r>
              <a:rPr lang="en-IN" sz="2000" dirty="0" smtClean="0">
                <a:latin typeface="Times New Roman" pitchFamily="18" charset="0"/>
                <a:cs typeface="Times New Roman" pitchFamily="18" charset="0"/>
              </a:rPr>
              <a:t>workers by </a:t>
            </a:r>
            <a:r>
              <a:rPr lang="en-IN" sz="2000" dirty="0">
                <a:latin typeface="Times New Roman" pitchFamily="18" charset="0"/>
                <a:cs typeface="Times New Roman" pitchFamily="18" charset="0"/>
              </a:rPr>
              <a:t>the employer with regard to wages. </a:t>
            </a:r>
            <a:endParaRPr lang="en-IN" sz="2000" dirty="0" smtClean="0">
              <a:latin typeface="Times New Roman" pitchFamily="18" charset="0"/>
              <a:cs typeface="Times New Roman" pitchFamily="18" charset="0"/>
            </a:endParaRP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employer is statutory obliged to provide minimum </a:t>
            </a:r>
            <a:r>
              <a:rPr lang="en-IN" sz="2000" dirty="0" smtClean="0">
                <a:latin typeface="Times New Roman" pitchFamily="18" charset="0"/>
                <a:cs typeface="Times New Roman" pitchFamily="18" charset="0"/>
              </a:rPr>
              <a:t>wages fixed </a:t>
            </a:r>
            <a:r>
              <a:rPr lang="en-IN" sz="2000" dirty="0">
                <a:latin typeface="Times New Roman" pitchFamily="18" charset="0"/>
                <a:cs typeface="Times New Roman" pitchFamily="18" charset="0"/>
              </a:rPr>
              <a:t>by the appropriate Government from </a:t>
            </a:r>
            <a:r>
              <a:rPr lang="en-IN" sz="2000" dirty="0" smtClean="0">
                <a:latin typeface="Times New Roman" pitchFamily="18" charset="0"/>
                <a:cs typeface="Times New Roman" pitchFamily="18" charset="0"/>
              </a:rPr>
              <a:t> time </a:t>
            </a:r>
            <a:r>
              <a:rPr lang="en-IN" sz="2000" dirty="0">
                <a:latin typeface="Times New Roman" pitchFamily="18" charset="0"/>
                <a:cs typeface="Times New Roman" pitchFamily="18" charset="0"/>
              </a:rPr>
              <a:t>to </a:t>
            </a:r>
            <a:r>
              <a:rPr lang="en-IN" sz="2000" dirty="0" smtClean="0">
                <a:latin typeface="Times New Roman" pitchFamily="18" charset="0"/>
                <a:cs typeface="Times New Roman" pitchFamily="18" charset="0"/>
              </a:rPr>
              <a:t>time.</a:t>
            </a:r>
          </a:p>
          <a:p>
            <a:pPr>
              <a:lnSpc>
                <a:spcPct val="150000"/>
              </a:lnSpc>
            </a:pPr>
            <a:r>
              <a:rPr lang="en-IN" sz="2000" dirty="0">
                <a:solidFill>
                  <a:srgbClr val="FF0000"/>
                </a:solidFill>
                <a:latin typeface="Times New Roman" pitchFamily="18" charset="0"/>
                <a:cs typeface="Times New Roman" pitchFamily="18" charset="0"/>
              </a:rPr>
              <a:t>The Act defines wages as “all remuneration, capable of being expressed in terms of money, </a:t>
            </a:r>
            <a:r>
              <a:rPr lang="en-IN" sz="2000" dirty="0" smtClean="0">
                <a:solidFill>
                  <a:srgbClr val="FF0000"/>
                </a:solidFill>
                <a:latin typeface="Times New Roman" pitchFamily="18" charset="0"/>
                <a:cs typeface="Times New Roman" pitchFamily="18" charset="0"/>
              </a:rPr>
              <a:t>which would</a:t>
            </a:r>
            <a:r>
              <a:rPr lang="en-IN" sz="2000" dirty="0">
                <a:solidFill>
                  <a:srgbClr val="FF0000"/>
                </a:solidFill>
                <a:latin typeface="Times New Roman" pitchFamily="18" charset="0"/>
                <a:cs typeface="Times New Roman" pitchFamily="18" charset="0"/>
              </a:rPr>
              <a:t>, if the terms of the contract of employment, express or implied, were fruitful, be payable to </a:t>
            </a:r>
            <a:r>
              <a:rPr lang="en-IN" sz="2000" dirty="0" smtClean="0">
                <a:solidFill>
                  <a:srgbClr val="FF0000"/>
                </a:solidFill>
                <a:latin typeface="Times New Roman" pitchFamily="18" charset="0"/>
                <a:cs typeface="Times New Roman" pitchFamily="18" charset="0"/>
              </a:rPr>
              <a:t>a person </a:t>
            </a:r>
            <a:r>
              <a:rPr lang="en-IN" sz="2000" dirty="0">
                <a:solidFill>
                  <a:srgbClr val="FF0000"/>
                </a:solidFill>
                <a:latin typeface="Times New Roman" pitchFamily="18" charset="0"/>
                <a:cs typeface="Times New Roman" pitchFamily="18" charset="0"/>
              </a:rPr>
              <a:t>employed in respect of his employment or of work done in such employment and </a:t>
            </a:r>
            <a:r>
              <a:rPr lang="en-IN" sz="2000" dirty="0" smtClean="0">
                <a:solidFill>
                  <a:srgbClr val="FF0000"/>
                </a:solidFill>
                <a:latin typeface="Times New Roman" pitchFamily="18" charset="0"/>
                <a:cs typeface="Times New Roman" pitchFamily="18" charset="0"/>
              </a:rPr>
              <a:t>includes house </a:t>
            </a:r>
            <a:r>
              <a:rPr lang="en-IN" sz="2000" dirty="0">
                <a:solidFill>
                  <a:srgbClr val="FF0000"/>
                </a:solidFill>
                <a:latin typeface="Times New Roman" pitchFamily="18" charset="0"/>
                <a:cs typeface="Times New Roman" pitchFamily="18" charset="0"/>
              </a:rPr>
              <a:t>rent </a:t>
            </a:r>
            <a:r>
              <a:rPr lang="en-IN" sz="2000" dirty="0" smtClean="0">
                <a:solidFill>
                  <a:srgbClr val="FF0000"/>
                </a:solidFill>
                <a:latin typeface="Times New Roman" pitchFamily="18" charset="0"/>
                <a:cs typeface="Times New Roman" pitchFamily="18" charset="0"/>
              </a:rPr>
              <a:t>allowances</a:t>
            </a:r>
            <a:r>
              <a:rPr lang="en-IN" sz="2000" dirty="0">
                <a:solidFill>
                  <a:srgbClr val="FF0000"/>
                </a:solidFill>
                <a:latin typeface="Times New Roman" pitchFamily="18" charset="0"/>
                <a:cs typeface="Times New Roman" pitchFamily="18" charset="0"/>
              </a:rPr>
              <a:t>.</a:t>
            </a:r>
            <a:endParaRPr lang="en-US" sz="2000" dirty="0" smtClean="0">
              <a:solidFill>
                <a:srgbClr val="FF0000"/>
              </a:solidFill>
              <a:latin typeface="Times New Roman" pitchFamily="18" charset="0"/>
              <a:cs typeface="Times New Roman" pitchFamily="18" charset="0"/>
            </a:endParaRPr>
          </a:p>
          <a:p>
            <a:endParaRPr lang="en-IN" dirty="0" smtClean="0"/>
          </a:p>
        </p:txBody>
      </p:sp>
    </p:spTree>
    <p:extLst>
      <p:ext uri="{BB962C8B-B14F-4D97-AF65-F5344CB8AC3E}">
        <p14:creationId xmlns:p14="http://schemas.microsoft.com/office/powerpoint/2010/main" val="3323755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96944" cy="6315640"/>
          </a:xfrm>
          <a:prstGeom prst="rect">
            <a:avLst/>
          </a:prstGeom>
        </p:spPr>
        <p:txBody>
          <a:bodyPr wrap="square">
            <a:spAutoFit/>
          </a:bodyPr>
          <a:lstStyle/>
          <a:p>
            <a:endParaRPr lang="en-IN" b="1" dirty="0" smtClean="0"/>
          </a:p>
          <a:p>
            <a:pPr>
              <a:lnSpc>
                <a:spcPct val="150000"/>
              </a:lnSpc>
            </a:pPr>
            <a:r>
              <a:rPr lang="en-IN" sz="2000" b="1" dirty="0" smtClean="0">
                <a:latin typeface="Times New Roman" pitchFamily="18" charset="0"/>
                <a:cs typeface="Times New Roman" pitchFamily="18" charset="0"/>
              </a:rPr>
              <a:t>Minimum </a:t>
            </a:r>
            <a:r>
              <a:rPr lang="en-IN" sz="2000" b="1" dirty="0">
                <a:latin typeface="Times New Roman" pitchFamily="18" charset="0"/>
                <a:cs typeface="Times New Roman" pitchFamily="18" charset="0"/>
              </a:rPr>
              <a:t>rate of wages</a:t>
            </a:r>
          </a:p>
          <a:p>
            <a:pPr>
              <a:lnSpc>
                <a:spcPct val="150000"/>
              </a:lnSpc>
            </a:pPr>
            <a:r>
              <a:rPr lang="en-IN" sz="2000" dirty="0">
                <a:latin typeface="Times New Roman" pitchFamily="18" charset="0"/>
                <a:cs typeface="Times New Roman" pitchFamily="18" charset="0"/>
              </a:rPr>
              <a:t>The minimum rate of wages is the wage rate, fixed or revised by the appropriate Government </a:t>
            </a:r>
            <a:r>
              <a:rPr lang="en-IN" sz="2000" dirty="0" smtClean="0">
                <a:latin typeface="Times New Roman" pitchFamily="18" charset="0"/>
                <a:cs typeface="Times New Roman" pitchFamily="18" charset="0"/>
              </a:rPr>
              <a:t>in respect </a:t>
            </a:r>
            <a:r>
              <a:rPr lang="en-IN" sz="2000" dirty="0">
                <a:latin typeface="Times New Roman" pitchFamily="18" charset="0"/>
                <a:cs typeface="Times New Roman" pitchFamily="18" charset="0"/>
              </a:rPr>
              <a:t>of scheduled employment under section 3 may consist of-</a:t>
            </a: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Basic </a:t>
            </a:r>
            <a:r>
              <a:rPr lang="en-IN" sz="2000" dirty="0">
                <a:latin typeface="Times New Roman" pitchFamily="18" charset="0"/>
                <a:cs typeface="Times New Roman" pitchFamily="18" charset="0"/>
              </a:rPr>
              <a:t>wage rate and special allowance in accordance with the fluctuations with cost of living index.</a:t>
            </a: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Basic </a:t>
            </a:r>
            <a:r>
              <a:rPr lang="en-IN" sz="2000" dirty="0">
                <a:latin typeface="Times New Roman" pitchFamily="18" charset="0"/>
                <a:cs typeface="Times New Roman" pitchFamily="18" charset="0"/>
              </a:rPr>
              <a:t>wage rate either along with or without the cost of living allowance.</a:t>
            </a: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A </a:t>
            </a:r>
            <a:r>
              <a:rPr lang="en-IN" sz="2000" dirty="0">
                <a:latin typeface="Times New Roman" pitchFamily="18" charset="0"/>
                <a:cs typeface="Times New Roman" pitchFamily="18" charset="0"/>
              </a:rPr>
              <a:t>comprehensive wage rate comprising of the cash value of the concessions, cost of </a:t>
            </a:r>
            <a:r>
              <a:rPr lang="en-IN" sz="2000" dirty="0" smtClean="0">
                <a:latin typeface="Times New Roman" pitchFamily="18" charset="0"/>
                <a:cs typeface="Times New Roman" pitchFamily="18" charset="0"/>
              </a:rPr>
              <a:t>living allowance </a:t>
            </a:r>
            <a:r>
              <a:rPr lang="en-IN" sz="2000" dirty="0">
                <a:latin typeface="Times New Roman" pitchFamily="18" charset="0"/>
                <a:cs typeface="Times New Roman" pitchFamily="18" charset="0"/>
              </a:rPr>
              <a:t>and the basic rate</a:t>
            </a:r>
            <a:r>
              <a:rPr lang="en-IN" sz="2000" dirty="0" smtClean="0">
                <a:latin typeface="Times New Roman" pitchFamily="18" charset="0"/>
                <a:cs typeface="Times New Roman" pitchFamily="18" charset="0"/>
              </a:rPr>
              <a:t>.</a:t>
            </a:r>
          </a:p>
          <a:p>
            <a:pPr>
              <a:lnSpc>
                <a:spcPct val="150000"/>
              </a:lnSpc>
            </a:pPr>
            <a:endParaRPr lang="en-IN" sz="2000" b="1" dirty="0" smtClean="0">
              <a:latin typeface="Times New Roman" pitchFamily="18" charset="0"/>
              <a:cs typeface="Times New Roman" pitchFamily="18" charset="0"/>
            </a:endParaRPr>
          </a:p>
          <a:p>
            <a:pPr>
              <a:lnSpc>
                <a:spcPct val="150000"/>
              </a:lnSpc>
            </a:pPr>
            <a:r>
              <a:rPr lang="en-IN" sz="2000" b="1" dirty="0" smtClean="0">
                <a:latin typeface="Times New Roman" pitchFamily="18" charset="0"/>
                <a:cs typeface="Times New Roman" pitchFamily="18" charset="0"/>
              </a:rPr>
              <a:t>Authorities </a:t>
            </a:r>
            <a:r>
              <a:rPr lang="en-IN" sz="2000" b="1" dirty="0">
                <a:latin typeface="Times New Roman" pitchFamily="18" charset="0"/>
                <a:cs typeface="Times New Roman" pitchFamily="18" charset="0"/>
              </a:rPr>
              <a:t>under the Minimum Wages </a:t>
            </a:r>
            <a:r>
              <a:rPr lang="en-IN" sz="2000" b="1" dirty="0" smtClean="0">
                <a:latin typeface="Times New Roman" pitchFamily="18" charset="0"/>
                <a:cs typeface="Times New Roman" pitchFamily="18" charset="0"/>
              </a:rPr>
              <a:t>Act</a:t>
            </a:r>
          </a:p>
          <a:p>
            <a:pPr marL="285750" indent="-285750">
              <a:lnSpc>
                <a:spcPct val="150000"/>
              </a:lnSpc>
              <a:buFont typeface="Arial" pitchFamily="34" charset="0"/>
              <a:buChar char="•"/>
            </a:pPr>
            <a:r>
              <a:rPr lang="en-IN" sz="2000" dirty="0">
                <a:latin typeface="Times New Roman" pitchFamily="18" charset="0"/>
                <a:cs typeface="Times New Roman" pitchFamily="18" charset="0"/>
              </a:rPr>
              <a:t>Central Advisory </a:t>
            </a:r>
            <a:r>
              <a:rPr lang="en-IN" sz="2000" dirty="0" smtClean="0">
                <a:latin typeface="Times New Roman" pitchFamily="18" charset="0"/>
                <a:cs typeface="Times New Roman" pitchFamily="18" charset="0"/>
              </a:rPr>
              <a:t>Board</a:t>
            </a: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State </a:t>
            </a:r>
            <a:r>
              <a:rPr lang="en-IN" sz="2000" dirty="0">
                <a:latin typeface="Times New Roman" pitchFamily="18" charset="0"/>
                <a:cs typeface="Times New Roman" pitchFamily="18" charset="0"/>
              </a:rPr>
              <a:t>Advisory </a:t>
            </a:r>
            <a:r>
              <a:rPr lang="en-IN" sz="2000" dirty="0" smtClean="0">
                <a:latin typeface="Times New Roman" pitchFamily="18" charset="0"/>
                <a:cs typeface="Times New Roman" pitchFamily="18" charset="0"/>
              </a:rPr>
              <a:t>Board</a:t>
            </a:r>
          </a:p>
          <a:p>
            <a:pPr marL="285750" indent="-285750">
              <a:lnSpc>
                <a:spcPct val="150000"/>
              </a:lnSpc>
              <a:buFont typeface="Arial" pitchFamily="34" charset="0"/>
              <a:buChar char="•"/>
            </a:pPr>
            <a:r>
              <a:rPr lang="en-IN" sz="2000" dirty="0" smtClean="0">
                <a:latin typeface="Times New Roman" pitchFamily="18" charset="0"/>
                <a:cs typeface="Times New Roman" pitchFamily="18" charset="0"/>
              </a:rPr>
              <a:t>Committees </a:t>
            </a:r>
            <a:r>
              <a:rPr lang="en-IN" sz="2000" dirty="0">
                <a:latin typeface="Times New Roman" pitchFamily="18" charset="0"/>
                <a:cs typeface="Times New Roman" pitchFamily="18" charset="0"/>
              </a:rPr>
              <a:t>and Sub Committees</a:t>
            </a:r>
          </a:p>
        </p:txBody>
      </p:sp>
    </p:spTree>
    <p:extLst>
      <p:ext uri="{BB962C8B-B14F-4D97-AF65-F5344CB8AC3E}">
        <p14:creationId xmlns:p14="http://schemas.microsoft.com/office/powerpoint/2010/main" val="2483339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84976" cy="6186309"/>
          </a:xfrm>
          <a:prstGeom prst="rect">
            <a:avLst/>
          </a:prstGeom>
        </p:spPr>
        <p:txBody>
          <a:bodyPr wrap="square">
            <a:spAutoFit/>
          </a:bodyPr>
          <a:lstStyle/>
          <a:p>
            <a:endParaRPr lang="en-IN" b="1" dirty="0"/>
          </a:p>
          <a:p>
            <a:r>
              <a:rPr lang="en-IN" b="1" dirty="0" smtClean="0">
                <a:latin typeface="Times New Roman" pitchFamily="18" charset="0"/>
                <a:cs typeface="Times New Roman" pitchFamily="18" charset="0"/>
              </a:rPr>
              <a:t>The </a:t>
            </a:r>
            <a:r>
              <a:rPr lang="en-IN" b="1" dirty="0">
                <a:latin typeface="Times New Roman" pitchFamily="18" charset="0"/>
                <a:cs typeface="Times New Roman" pitchFamily="18" charset="0"/>
              </a:rPr>
              <a:t>Factories Act 1948</a:t>
            </a:r>
          </a:p>
          <a:p>
            <a:r>
              <a:rPr lang="en-IN" dirty="0">
                <a:latin typeface="Times New Roman" pitchFamily="18" charset="0"/>
                <a:cs typeface="Times New Roman" pitchFamily="18" charset="0"/>
              </a:rPr>
              <a:t>The aim of the Act is to regulate the employment of labours in factories.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Act guarantees </a:t>
            </a:r>
            <a:r>
              <a:rPr lang="en-IN" dirty="0" smtClean="0">
                <a:latin typeface="Times New Roman" pitchFamily="18" charset="0"/>
                <a:cs typeface="Times New Roman" pitchFamily="18" charset="0"/>
              </a:rPr>
              <a:t>adequate safety</a:t>
            </a:r>
            <a:r>
              <a:rPr lang="en-IN" dirty="0">
                <a:latin typeface="Times New Roman" pitchFamily="18" charset="0"/>
                <a:cs typeface="Times New Roman" pitchFamily="18" charset="0"/>
              </a:rPr>
              <a:t>, health and welfare measures to the labours employed in factories.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The employer of </a:t>
            </a:r>
            <a:r>
              <a:rPr lang="en-IN" dirty="0">
                <a:latin typeface="Times New Roman" pitchFamily="18" charset="0"/>
                <a:cs typeface="Times New Roman" pitchFamily="18" charset="0"/>
              </a:rPr>
              <a:t>the factory is obliged to provide proper working conditions and measures to protect the life of </a:t>
            </a:r>
            <a:r>
              <a:rPr lang="en-IN" dirty="0" smtClean="0">
                <a:latin typeface="Times New Roman" pitchFamily="18" charset="0"/>
                <a:cs typeface="Times New Roman" pitchFamily="18" charset="0"/>
              </a:rPr>
              <a:t>the labours </a:t>
            </a:r>
            <a:r>
              <a:rPr lang="en-IN" dirty="0">
                <a:latin typeface="Times New Roman" pitchFamily="18" charset="0"/>
                <a:cs typeface="Times New Roman" pitchFamily="18" charset="0"/>
              </a:rPr>
              <a:t>and to promote their well-being and </a:t>
            </a:r>
            <a:r>
              <a:rPr lang="en-IN" dirty="0" smtClean="0">
                <a:latin typeface="Times New Roman" pitchFamily="18" charset="0"/>
                <a:cs typeface="Times New Roman" pitchFamily="18" charset="0"/>
              </a:rPr>
              <a:t>prosperity.</a:t>
            </a:r>
          </a:p>
          <a:p>
            <a:endParaRPr lang="en-IN" dirty="0" smtClean="0">
              <a:latin typeface="Times New Roman" pitchFamily="18" charset="0"/>
              <a:cs typeface="Times New Roman" pitchFamily="18" charset="0"/>
            </a:endParaRPr>
          </a:p>
          <a:p>
            <a:r>
              <a:rPr lang="en-IN" b="1" dirty="0">
                <a:latin typeface="Times New Roman" pitchFamily="18" charset="0"/>
                <a:cs typeface="Times New Roman" pitchFamily="18" charset="0"/>
              </a:rPr>
              <a:t>Occupier and his </a:t>
            </a:r>
            <a:r>
              <a:rPr lang="en-IN" b="1" dirty="0" smtClean="0">
                <a:latin typeface="Times New Roman" pitchFamily="18" charset="0"/>
                <a:cs typeface="Times New Roman" pitchFamily="18" charset="0"/>
              </a:rPr>
              <a:t>duties-</a:t>
            </a:r>
            <a:r>
              <a:rPr lang="en-IN" dirty="0">
                <a:latin typeface="Times New Roman" pitchFamily="18" charset="0"/>
                <a:cs typeface="Times New Roman" pitchFamily="18" charset="0"/>
              </a:rPr>
              <a:t>The occupier of a factory is the designated person who is having control over the entire affairs of </a:t>
            </a:r>
            <a:r>
              <a:rPr lang="en-IN" dirty="0" smtClean="0">
                <a:latin typeface="Times New Roman" pitchFamily="18" charset="0"/>
                <a:cs typeface="Times New Roman" pitchFamily="18" charset="0"/>
              </a:rPr>
              <a:t>the factory.</a:t>
            </a:r>
            <a:r>
              <a:rPr lang="en-IN" dirty="0">
                <a:latin typeface="Times New Roman" pitchFamily="18" charset="0"/>
                <a:cs typeface="Times New Roman" pitchFamily="18" charset="0"/>
              </a:rPr>
              <a:t> The occupier of the factory shall ensure that proper working conditions and measures to protect </a:t>
            </a:r>
            <a:r>
              <a:rPr lang="en-IN" dirty="0" smtClean="0">
                <a:latin typeface="Times New Roman" pitchFamily="18" charset="0"/>
                <a:cs typeface="Times New Roman" pitchFamily="18" charset="0"/>
              </a:rPr>
              <a:t>the health</a:t>
            </a:r>
            <a:r>
              <a:rPr lang="en-IN" dirty="0">
                <a:latin typeface="Times New Roman" pitchFamily="18" charset="0"/>
                <a:cs typeface="Times New Roman" pitchFamily="18" charset="0"/>
              </a:rPr>
              <a:t>, safety and welfare of all workers are taken</a:t>
            </a:r>
            <a:r>
              <a:rPr lang="en-IN" dirty="0" smtClean="0">
                <a:latin typeface="Times New Roman" pitchFamily="18" charset="0"/>
                <a:cs typeface="Times New Roman" pitchFamily="18" charset="0"/>
              </a:rPr>
              <a:t>.</a:t>
            </a:r>
          </a:p>
          <a:p>
            <a:endParaRPr lang="en-IN" dirty="0" smtClean="0">
              <a:latin typeface="Times New Roman" pitchFamily="18" charset="0"/>
              <a:cs typeface="Times New Roman" pitchFamily="18" charset="0"/>
            </a:endParaRPr>
          </a:p>
          <a:p>
            <a:r>
              <a:rPr lang="en-IN" b="1" dirty="0">
                <a:latin typeface="Times New Roman" pitchFamily="18" charset="0"/>
                <a:cs typeface="Times New Roman" pitchFamily="18" charset="0"/>
              </a:rPr>
              <a:t>Authorities under the </a:t>
            </a:r>
            <a:r>
              <a:rPr lang="en-IN" b="1" dirty="0" smtClean="0">
                <a:latin typeface="Times New Roman" pitchFamily="18" charset="0"/>
                <a:cs typeface="Times New Roman" pitchFamily="18" charset="0"/>
              </a:rPr>
              <a:t>Act</a:t>
            </a:r>
          </a:p>
          <a:p>
            <a:r>
              <a:rPr lang="en-IN" dirty="0">
                <a:latin typeface="Times New Roman" pitchFamily="18" charset="0"/>
                <a:cs typeface="Times New Roman" pitchFamily="18" charset="0"/>
              </a:rPr>
              <a:t>The State Government in official Gazette notification appoints persons with required qualification </a:t>
            </a:r>
            <a:r>
              <a:rPr lang="en-IN" dirty="0" smtClean="0">
                <a:latin typeface="Times New Roman" pitchFamily="18" charset="0"/>
                <a:cs typeface="Times New Roman" pitchFamily="18" charset="0"/>
              </a:rPr>
              <a:t>as Inspectors </a:t>
            </a:r>
            <a:r>
              <a:rPr lang="en-IN" dirty="0">
                <a:latin typeface="Times New Roman" pitchFamily="18" charset="0"/>
                <a:cs typeface="Times New Roman" pitchFamily="18" charset="0"/>
              </a:rPr>
              <a:t>for the purpose of the Act</a:t>
            </a:r>
            <a:r>
              <a:rPr lang="en-IN" dirty="0" smtClean="0">
                <a:latin typeface="Times New Roman" pitchFamily="18" charset="0"/>
                <a:cs typeface="Times New Roman" pitchFamily="18" charset="0"/>
              </a:rPr>
              <a:t>.</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Certifying surgeon</a:t>
            </a:r>
            <a:endParaRPr lang="en-IN" dirty="0" smtClean="0">
              <a:latin typeface="Times New Roman" pitchFamily="18" charset="0"/>
              <a:cs typeface="Times New Roman" pitchFamily="18" charset="0"/>
            </a:endParaRPr>
          </a:p>
          <a:p>
            <a:r>
              <a:rPr lang="en-IN" dirty="0">
                <a:latin typeface="Times New Roman" pitchFamily="18" charset="0"/>
                <a:cs typeface="Times New Roman" pitchFamily="18" charset="0"/>
              </a:rPr>
              <a:t>Qualified medical practitioners are appointed by the State Government to be Certifying surgeons </a:t>
            </a:r>
            <a:r>
              <a:rPr lang="en-IN" dirty="0" smtClean="0">
                <a:latin typeface="Times New Roman" pitchFamily="18" charset="0"/>
                <a:cs typeface="Times New Roman" pitchFamily="18" charset="0"/>
              </a:rPr>
              <a:t>for the </a:t>
            </a:r>
            <a:r>
              <a:rPr lang="en-IN" dirty="0">
                <a:latin typeface="Times New Roman" pitchFamily="18" charset="0"/>
                <a:cs typeface="Times New Roman" pitchFamily="18" charset="0"/>
              </a:rPr>
              <a:t>purpose of the Act within certain local limits. With approval from the State Government </a:t>
            </a:r>
            <a:r>
              <a:rPr lang="en-IN" dirty="0" smtClean="0">
                <a:latin typeface="Times New Roman" pitchFamily="18" charset="0"/>
                <a:cs typeface="Times New Roman" pitchFamily="18" charset="0"/>
              </a:rPr>
              <a:t>Certifying surgeons </a:t>
            </a:r>
            <a:r>
              <a:rPr lang="en-IN" dirty="0">
                <a:latin typeface="Times New Roman" pitchFamily="18" charset="0"/>
                <a:cs typeface="Times New Roman" pitchFamily="18" charset="0"/>
              </a:rPr>
              <a:t>can authorise qualified medical practitioners to exercise his powers as Certifying surgeon </a:t>
            </a:r>
            <a:r>
              <a:rPr lang="en-IN" dirty="0" smtClean="0">
                <a:latin typeface="Times New Roman" pitchFamily="18" charset="0"/>
                <a:cs typeface="Times New Roman" pitchFamily="18" charset="0"/>
              </a:rPr>
              <a:t>for a </a:t>
            </a:r>
            <a:r>
              <a:rPr lang="en-IN" dirty="0">
                <a:latin typeface="Times New Roman" pitchFamily="18" charset="0"/>
                <a:cs typeface="Times New Roman" pitchFamily="18" charset="0"/>
              </a:rPr>
              <a:t>period of time.</a:t>
            </a:r>
          </a:p>
        </p:txBody>
      </p:sp>
    </p:spTree>
    <p:extLst>
      <p:ext uri="{BB962C8B-B14F-4D97-AF65-F5344CB8AC3E}">
        <p14:creationId xmlns:p14="http://schemas.microsoft.com/office/powerpoint/2010/main" val="1796022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784976" cy="6679332"/>
          </a:xfrm>
          <a:prstGeom prst="rect">
            <a:avLst/>
          </a:prstGeom>
        </p:spPr>
        <p:txBody>
          <a:bodyPr wrap="square">
            <a:spAutoFit/>
          </a:bodyPr>
          <a:lstStyle/>
          <a:p>
            <a:r>
              <a:rPr lang="en-IN" b="1" dirty="0">
                <a:latin typeface="Times New Roman" pitchFamily="18" charset="0"/>
                <a:cs typeface="Times New Roman" pitchFamily="18" charset="0"/>
              </a:rPr>
              <a:t>Welfare </a:t>
            </a:r>
            <a:r>
              <a:rPr lang="en-IN" b="1" dirty="0" smtClean="0">
                <a:latin typeface="Times New Roman" pitchFamily="18" charset="0"/>
                <a:cs typeface="Times New Roman" pitchFamily="18" charset="0"/>
              </a:rPr>
              <a:t>Officer-</a:t>
            </a:r>
            <a:r>
              <a:rPr lang="en-IN" dirty="0">
                <a:latin typeface="Times New Roman" pitchFamily="18" charset="0"/>
                <a:cs typeface="Times New Roman" pitchFamily="18" charset="0"/>
              </a:rPr>
              <a:t>The occupier is statutory obliged to appoint welfare officer under section 49 of the Act </a:t>
            </a:r>
            <a:r>
              <a:rPr lang="en-IN" dirty="0" smtClean="0">
                <a:latin typeface="Times New Roman" pitchFamily="18" charset="0"/>
                <a:cs typeface="Times New Roman" pitchFamily="18" charset="0"/>
              </a:rPr>
              <a:t>to establishments </a:t>
            </a:r>
            <a:r>
              <a:rPr lang="en-IN" dirty="0">
                <a:latin typeface="Times New Roman" pitchFamily="18" charset="0"/>
                <a:cs typeface="Times New Roman" pitchFamily="18" charset="0"/>
              </a:rPr>
              <a:t>employing five hundred or more workers</a:t>
            </a:r>
            <a:r>
              <a:rPr lang="en-IN" dirty="0" smtClean="0">
                <a:latin typeface="Times New Roman" pitchFamily="18" charset="0"/>
                <a:cs typeface="Times New Roman" pitchFamily="18" charset="0"/>
              </a:rPr>
              <a:t>.</a:t>
            </a:r>
            <a:endParaRPr lang="en-IN" b="1" dirty="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r>
              <a:rPr lang="en-IN" b="1" dirty="0">
                <a:latin typeface="Times New Roman" pitchFamily="18" charset="0"/>
                <a:cs typeface="Times New Roman" pitchFamily="18" charset="0"/>
              </a:rPr>
              <a:t>Safety </a:t>
            </a:r>
            <a:r>
              <a:rPr lang="en-IN" b="1" dirty="0" smtClean="0">
                <a:latin typeface="Times New Roman" pitchFamily="18" charset="0"/>
                <a:cs typeface="Times New Roman" pitchFamily="18" charset="0"/>
              </a:rPr>
              <a:t>Officer-</a:t>
            </a:r>
            <a:r>
              <a:rPr lang="en-IN" dirty="0">
                <a:latin typeface="Times New Roman" pitchFamily="18" charset="0"/>
                <a:cs typeface="Times New Roman" pitchFamily="18" charset="0"/>
              </a:rPr>
              <a:t>The occupier of a factory employing one thousand or more workers are obliged to appoint </a:t>
            </a:r>
            <a:r>
              <a:rPr lang="en-IN" dirty="0" smtClean="0">
                <a:latin typeface="Times New Roman" pitchFamily="18" charset="0"/>
                <a:cs typeface="Times New Roman" pitchFamily="18" charset="0"/>
              </a:rPr>
              <a:t>such number </a:t>
            </a:r>
            <a:r>
              <a:rPr lang="en-IN" dirty="0">
                <a:latin typeface="Times New Roman" pitchFamily="18" charset="0"/>
                <a:cs typeface="Times New Roman" pitchFamily="18" charset="0"/>
              </a:rPr>
              <a:t>of safety officers as per section 40-B of the Act</a:t>
            </a:r>
            <a:r>
              <a:rPr lang="en-IN" dirty="0" smtClean="0">
                <a:latin typeface="Times New Roman" pitchFamily="18" charset="0"/>
                <a:cs typeface="Times New Roman" pitchFamily="18" charset="0"/>
              </a:rPr>
              <a:t>.</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Health</a:t>
            </a:r>
            <a:r>
              <a:rPr lang="en-IN" b="1" dirty="0">
                <a:latin typeface="Times New Roman" pitchFamily="18" charset="0"/>
                <a:cs typeface="Times New Roman" pitchFamily="18" charset="0"/>
              </a:rPr>
              <a:t>, Safety and Welfare Measures</a:t>
            </a:r>
          </a:p>
          <a:p>
            <a:r>
              <a:rPr lang="en-IN" dirty="0" smtClean="0">
                <a:latin typeface="Times New Roman" pitchFamily="18" charset="0"/>
                <a:cs typeface="Times New Roman" pitchFamily="18" charset="0"/>
              </a:rPr>
              <a:t>The </a:t>
            </a:r>
            <a:r>
              <a:rPr lang="en-IN" dirty="0">
                <a:latin typeface="Times New Roman" pitchFamily="18" charset="0"/>
                <a:cs typeface="Times New Roman" pitchFamily="18" charset="0"/>
              </a:rPr>
              <a:t>Act stress the occupier of the factory to provide various health, safety and welfare measures </a:t>
            </a:r>
            <a:r>
              <a:rPr lang="en-IN" dirty="0" smtClean="0">
                <a:latin typeface="Times New Roman" pitchFamily="18" charset="0"/>
                <a:cs typeface="Times New Roman" pitchFamily="18" charset="0"/>
              </a:rPr>
              <a:t>to the </a:t>
            </a:r>
            <a:r>
              <a:rPr lang="en-IN" dirty="0">
                <a:latin typeface="Times New Roman" pitchFamily="18" charset="0"/>
                <a:cs typeface="Times New Roman" pitchFamily="18" charset="0"/>
              </a:rPr>
              <a:t>workers for their protection, prosperity and wellbeing</a:t>
            </a:r>
            <a:r>
              <a:rPr lang="en-IN" dirty="0" smtClean="0">
                <a:latin typeface="Times New Roman" pitchFamily="18" charset="0"/>
                <a:cs typeface="Times New Roman" pitchFamily="18" charset="0"/>
              </a:rPr>
              <a:t>.</a:t>
            </a:r>
          </a:p>
          <a:p>
            <a:r>
              <a:rPr lang="en-IN" b="1" dirty="0">
                <a:latin typeface="Times New Roman" pitchFamily="18" charset="0"/>
                <a:cs typeface="Times New Roman" pitchFamily="18" charset="0"/>
              </a:rPr>
              <a:t>Health </a:t>
            </a:r>
            <a:r>
              <a:rPr lang="en-IN" b="1" dirty="0" smtClean="0">
                <a:latin typeface="Times New Roman" pitchFamily="18" charset="0"/>
                <a:cs typeface="Times New Roman" pitchFamily="18" charset="0"/>
              </a:rPr>
              <a:t>measures</a:t>
            </a:r>
          </a:p>
          <a:p>
            <a:r>
              <a:rPr lang="en-IN" dirty="0">
                <a:latin typeface="Times New Roman" pitchFamily="18" charset="0"/>
                <a:cs typeface="Times New Roman" pitchFamily="18" charset="0"/>
              </a:rPr>
              <a:t>Health measures are those measures taken by the occupier of the factory to protect the health of </a:t>
            </a:r>
            <a:r>
              <a:rPr lang="en-IN" dirty="0" smtClean="0">
                <a:latin typeface="Times New Roman" pitchFamily="18" charset="0"/>
                <a:cs typeface="Times New Roman" pitchFamily="18" charset="0"/>
              </a:rPr>
              <a:t>the workers </a:t>
            </a:r>
            <a:r>
              <a:rPr lang="en-IN" dirty="0">
                <a:latin typeface="Times New Roman" pitchFamily="18" charset="0"/>
                <a:cs typeface="Times New Roman" pitchFamily="18" charset="0"/>
              </a:rPr>
              <a:t>employed. The aim of providing such measures is to protect the physical and mental </a:t>
            </a:r>
            <a:r>
              <a:rPr lang="en-IN" dirty="0" smtClean="0">
                <a:latin typeface="Times New Roman" pitchFamily="18" charset="0"/>
                <a:cs typeface="Times New Roman" pitchFamily="18" charset="0"/>
              </a:rPr>
              <a:t>health of </a:t>
            </a:r>
            <a:r>
              <a:rPr lang="en-IN" dirty="0">
                <a:latin typeface="Times New Roman" pitchFamily="18" charset="0"/>
                <a:cs typeface="Times New Roman" pitchFamily="18" charset="0"/>
              </a:rPr>
              <a:t>the workers employed</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Cleanliness (Sec 11</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Disposal of waste and effluents (Sec 12</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Ventilation and temperature (Sec 13</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Dust and fumes (Sec 14</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Artificial humidification (Sec 15</a:t>
            </a:r>
            <a:r>
              <a:rPr lang="en-IN" dirty="0" smtClean="0">
                <a:latin typeface="Times New Roman" pitchFamily="18" charset="0"/>
                <a:cs typeface="Times New Roman" pitchFamily="18" charset="0"/>
              </a:rPr>
              <a:t>)</a:t>
            </a:r>
          </a:p>
          <a:p>
            <a:pPr marL="285750" indent="-285750">
              <a:buFont typeface="Arial" pitchFamily="34" charset="0"/>
              <a:buChar char="•"/>
            </a:pPr>
            <a:r>
              <a:rPr lang="en-IN" dirty="0">
                <a:latin typeface="Times New Roman" pitchFamily="18" charset="0"/>
                <a:cs typeface="Times New Roman" pitchFamily="18" charset="0"/>
              </a:rPr>
              <a:t>Overcrowding (Sec 16</a:t>
            </a:r>
            <a:r>
              <a:rPr lang="en-IN" dirty="0" smtClean="0">
                <a:latin typeface="Times New Roman" pitchFamily="18" charset="0"/>
                <a:cs typeface="Times New Roman" pitchFamily="18" charset="0"/>
              </a:rPr>
              <a:t>)</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285750" indent="-285750">
              <a:buFont typeface="Arial" pitchFamily="34" charset="0"/>
              <a:buChar char="•"/>
            </a:pPr>
            <a:r>
              <a:rPr lang="en-IN" dirty="0" smtClean="0">
                <a:latin typeface="Times New Roman" pitchFamily="18" charset="0"/>
                <a:cs typeface="Times New Roman" pitchFamily="18" charset="0"/>
              </a:rPr>
              <a:t>Lighting </a:t>
            </a:r>
            <a:r>
              <a:rPr lang="en-IN" dirty="0">
                <a:latin typeface="Times New Roman" pitchFamily="18" charset="0"/>
                <a:cs typeface="Times New Roman" pitchFamily="18" charset="0"/>
              </a:rPr>
              <a:t>(Sec 17</a:t>
            </a:r>
            <a:r>
              <a:rPr lang="en-IN" dirty="0" smtClean="0">
                <a:latin typeface="Times New Roman" pitchFamily="18" charset="0"/>
                <a:cs typeface="Times New Roman" pitchFamily="18" charset="0"/>
              </a:rPr>
              <a:t>)</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285750" indent="-285750">
              <a:buFont typeface="Arial" pitchFamily="34" charset="0"/>
              <a:buChar char="•"/>
            </a:pPr>
            <a:r>
              <a:rPr lang="en-IN" dirty="0" smtClean="0">
                <a:latin typeface="Times New Roman" pitchFamily="18" charset="0"/>
                <a:cs typeface="Times New Roman" pitchFamily="18" charset="0"/>
              </a:rPr>
              <a:t>Drinking </a:t>
            </a:r>
            <a:r>
              <a:rPr lang="en-IN" dirty="0">
                <a:latin typeface="Times New Roman" pitchFamily="18" charset="0"/>
                <a:cs typeface="Times New Roman" pitchFamily="18" charset="0"/>
              </a:rPr>
              <a:t>water (Sec 18</a:t>
            </a:r>
            <a:r>
              <a:rPr lang="en-IN" dirty="0" smtClean="0">
                <a:latin typeface="Times New Roman" pitchFamily="18" charset="0"/>
                <a:cs typeface="Times New Roman" pitchFamily="18" charset="0"/>
              </a:rPr>
              <a:t>)</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285750" indent="-285750">
              <a:buFont typeface="Arial" pitchFamily="34" charset="0"/>
              <a:buChar char="•"/>
            </a:pPr>
            <a:r>
              <a:rPr lang="en-IN" dirty="0" smtClean="0">
                <a:latin typeface="Times New Roman" pitchFamily="18" charset="0"/>
                <a:cs typeface="Times New Roman" pitchFamily="18" charset="0"/>
              </a:rPr>
              <a:t>Latrines </a:t>
            </a:r>
            <a:r>
              <a:rPr lang="en-IN" dirty="0">
                <a:latin typeface="Times New Roman" pitchFamily="18" charset="0"/>
                <a:cs typeface="Times New Roman" pitchFamily="18" charset="0"/>
              </a:rPr>
              <a:t>and urinals (Sec 19</a:t>
            </a:r>
            <a:r>
              <a:rPr lang="en-IN" dirty="0" smtClean="0">
                <a:latin typeface="Times New Roman" pitchFamily="18" charset="0"/>
                <a:cs typeface="Times New Roman" pitchFamily="18" charset="0"/>
              </a:rPr>
              <a:t>)</a:t>
            </a:r>
            <a:r>
              <a:rPr lang="en-IN" dirty="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marL="285750" indent="-285750">
              <a:buFont typeface="Arial" pitchFamily="34" charset="0"/>
              <a:buChar char="•"/>
            </a:pPr>
            <a:r>
              <a:rPr lang="en-IN" dirty="0" smtClean="0">
                <a:latin typeface="Times New Roman" pitchFamily="18" charset="0"/>
                <a:cs typeface="Times New Roman" pitchFamily="18" charset="0"/>
              </a:rPr>
              <a:t>Spittoons </a:t>
            </a:r>
            <a:r>
              <a:rPr lang="en-IN" dirty="0">
                <a:latin typeface="Times New Roman" pitchFamily="18" charset="0"/>
                <a:cs typeface="Times New Roman" pitchFamily="18" charset="0"/>
              </a:rPr>
              <a:t>(Sec 10)</a:t>
            </a:r>
          </a:p>
        </p:txBody>
      </p:sp>
    </p:spTree>
    <p:extLst>
      <p:ext uri="{BB962C8B-B14F-4D97-AF65-F5344CB8AC3E}">
        <p14:creationId xmlns:p14="http://schemas.microsoft.com/office/powerpoint/2010/main" val="3239899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5" y="260648"/>
            <a:ext cx="8208913" cy="6832640"/>
          </a:xfrm>
          <a:prstGeom prst="rect">
            <a:avLst/>
          </a:prstGeom>
        </p:spPr>
        <p:txBody>
          <a:bodyPr wrap="square">
            <a:spAutoFit/>
          </a:bodyPr>
          <a:lstStyle/>
          <a:p>
            <a:r>
              <a:rPr lang="en-IN" sz="2000" b="1" dirty="0">
                <a:latin typeface="Times New Roman" pitchFamily="18" charset="0"/>
                <a:cs typeface="Times New Roman" pitchFamily="18" charset="0"/>
              </a:rPr>
              <a:t>Safety </a:t>
            </a:r>
            <a:r>
              <a:rPr lang="en-IN" sz="2000" b="1" dirty="0" smtClean="0">
                <a:latin typeface="Times New Roman" pitchFamily="18" charset="0"/>
                <a:cs typeface="Times New Roman" pitchFamily="18" charset="0"/>
              </a:rPr>
              <a:t>Measures</a:t>
            </a:r>
          </a:p>
          <a:p>
            <a:r>
              <a:rPr lang="en-IN" sz="2000" dirty="0">
                <a:latin typeface="Times New Roman" pitchFamily="18" charset="0"/>
                <a:cs typeface="Times New Roman" pitchFamily="18" charset="0"/>
              </a:rPr>
              <a:t>Safety measures are those statutory measures related to the safety of workers employed. </a:t>
            </a:r>
            <a:r>
              <a:rPr lang="en-IN" sz="2000" dirty="0" smtClean="0">
                <a:latin typeface="Times New Roman" pitchFamily="18" charset="0"/>
                <a:cs typeface="Times New Roman" pitchFamily="18" charset="0"/>
              </a:rPr>
              <a:t>These measure </a:t>
            </a:r>
            <a:r>
              <a:rPr lang="en-IN" sz="2000" dirty="0">
                <a:latin typeface="Times New Roman" pitchFamily="18" charset="0"/>
                <a:cs typeface="Times New Roman" pitchFamily="18" charset="0"/>
              </a:rPr>
              <a:t>ensures the safety of the workers working on or around machines and other hazards areas</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The </a:t>
            </a:r>
            <a:r>
              <a:rPr lang="en-IN" sz="2000" dirty="0">
                <a:latin typeface="Times New Roman" pitchFamily="18" charset="0"/>
                <a:cs typeface="Times New Roman" pitchFamily="18" charset="0"/>
              </a:rPr>
              <a:t>various statutory safety measures that an </a:t>
            </a:r>
            <a:r>
              <a:rPr lang="en-IN" sz="2000" dirty="0" smtClean="0">
                <a:latin typeface="Times New Roman" pitchFamily="18" charset="0"/>
                <a:cs typeface="Times New Roman" pitchFamily="18" charset="0"/>
              </a:rPr>
              <a:t>occupier obliged </a:t>
            </a:r>
            <a:r>
              <a:rPr lang="en-IN" sz="2000" dirty="0">
                <a:latin typeface="Times New Roman" pitchFamily="18" charset="0"/>
                <a:cs typeface="Times New Roman" pitchFamily="18" charset="0"/>
              </a:rPr>
              <a:t>to adhere were</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a:latin typeface="Times New Roman" pitchFamily="18" charset="0"/>
                <a:cs typeface="Times New Roman" pitchFamily="18" charset="0"/>
              </a:rPr>
              <a:t>Fencing of machinery (Sec 21</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Work on or near machinery in motion (Sec 22</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Employment of young persons on dangerous machines (Sec 23</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Striking gears and devices for cutting off power (Sec 24</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Self-acting machines (Sec 25</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Casing of new machinery (Sec 26)</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a:latin typeface="Times New Roman" pitchFamily="18" charset="0"/>
                <a:cs typeface="Times New Roman" pitchFamily="18" charset="0"/>
              </a:rPr>
              <a:t>Prohibition of employment of women and children near cotton-openers (Sec 27</a:t>
            </a:r>
            <a:endParaRPr lang="en-US" sz="2000" dirty="0">
              <a:latin typeface="Times New Roman" pitchFamily="18" charset="0"/>
              <a:cs typeface="Times New Roman" pitchFamily="18" charset="0"/>
            </a:endParaRPr>
          </a:p>
          <a:p>
            <a:pPr marL="342900" indent="-342900">
              <a:buFont typeface="Arial" pitchFamily="34" charset="0"/>
              <a:buChar char="•"/>
            </a:pPr>
            <a:r>
              <a:rPr lang="en-IN" sz="2000" dirty="0">
                <a:latin typeface="Times New Roman" pitchFamily="18" charset="0"/>
                <a:cs typeface="Times New Roman" pitchFamily="18" charset="0"/>
              </a:rPr>
              <a:t>Hoists and lifts (Sec 28)</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IN" sz="2000" dirty="0">
                <a:latin typeface="Times New Roman" pitchFamily="18" charset="0"/>
                <a:cs typeface="Times New Roman" pitchFamily="18" charset="0"/>
              </a:rPr>
              <a:t>Lifting machines, chains, ropes and lifting tackles (Sec 29</a:t>
            </a:r>
            <a:r>
              <a:rPr lang="en-IN" sz="2000" dirty="0" smtClean="0">
                <a:latin typeface="Times New Roman" pitchFamily="18" charset="0"/>
                <a:cs typeface="Times New Roman" pitchFamily="18" charset="0"/>
              </a:rPr>
              <a:t>)</a:t>
            </a:r>
            <a:endParaRPr lang="en-US" dirty="0"/>
          </a:p>
          <a:p>
            <a:pPr marL="285750" indent="-285750">
              <a:buFont typeface="Arial" pitchFamily="34" charset="0"/>
              <a:buChar char="•"/>
            </a:pPr>
            <a:r>
              <a:rPr lang="en-IN" sz="2000" dirty="0">
                <a:latin typeface="Times New Roman" pitchFamily="18" charset="0"/>
                <a:cs typeface="Times New Roman" pitchFamily="18" charset="0"/>
              </a:rPr>
              <a:t>Revolving machinery (Sec 30)</a:t>
            </a:r>
          </a:p>
          <a:p>
            <a:pPr marL="285750" indent="-285750">
              <a:buFont typeface="Arial" pitchFamily="34" charset="0"/>
              <a:buChar char="•"/>
            </a:pPr>
            <a:r>
              <a:rPr lang="en-IN" sz="2000" dirty="0">
                <a:latin typeface="Times New Roman" pitchFamily="18" charset="0"/>
                <a:cs typeface="Times New Roman" pitchFamily="18" charset="0"/>
              </a:rPr>
              <a:t>Pressure plate (Sec 31</a:t>
            </a:r>
          </a:p>
          <a:p>
            <a:pPr marL="285750" indent="-285750">
              <a:buFont typeface="Arial" pitchFamily="34" charset="0"/>
              <a:buChar char="•"/>
            </a:pPr>
            <a:r>
              <a:rPr lang="en-IN" sz="2000" dirty="0">
                <a:latin typeface="Times New Roman" pitchFamily="18" charset="0"/>
                <a:cs typeface="Times New Roman" pitchFamily="18" charset="0"/>
              </a:rPr>
              <a:t>Floors, stairs and means of access (Sec 32)</a:t>
            </a:r>
          </a:p>
          <a:p>
            <a:endParaRPr lang="en-US" sz="2000" dirty="0" smtClean="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878470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73" y="0"/>
            <a:ext cx="8964488" cy="6524863"/>
          </a:xfrm>
          <a:prstGeom prst="rect">
            <a:avLst/>
          </a:prstGeom>
        </p:spPr>
        <p:txBody>
          <a:bodyPr wrap="square">
            <a:spAutoFit/>
          </a:bodyPr>
          <a:lstStyle/>
          <a:p>
            <a:endParaRPr lang="en-IN" dirty="0" smtClean="0"/>
          </a:p>
          <a:p>
            <a:pPr marL="342900" indent="-342900">
              <a:buFont typeface="Arial" pitchFamily="34" charset="0"/>
              <a:buChar char="•"/>
            </a:pPr>
            <a:r>
              <a:rPr lang="en-IN" sz="2000" dirty="0" smtClean="0">
                <a:latin typeface="Times New Roman" pitchFamily="18" charset="0"/>
                <a:cs typeface="Times New Roman" pitchFamily="18" charset="0"/>
              </a:rPr>
              <a:t>Pits</a:t>
            </a:r>
            <a:r>
              <a:rPr lang="en-IN" sz="2000" dirty="0">
                <a:latin typeface="Times New Roman" pitchFamily="18" charset="0"/>
                <a:cs typeface="Times New Roman" pitchFamily="18" charset="0"/>
              </a:rPr>
              <a:t>, sumps, openings in floor, </a:t>
            </a:r>
            <a:r>
              <a:rPr lang="en-IN" sz="2000" dirty="0" err="1">
                <a:latin typeface="Times New Roman" pitchFamily="18" charset="0"/>
                <a:cs typeface="Times New Roman" pitchFamily="18" charset="0"/>
              </a:rPr>
              <a:t>etc</a:t>
            </a:r>
            <a:r>
              <a:rPr lang="en-IN" sz="2000" dirty="0">
                <a:latin typeface="Times New Roman" pitchFamily="18" charset="0"/>
                <a:cs typeface="Times New Roman" pitchFamily="18" charset="0"/>
              </a:rPr>
              <a:t> (Sec 33)</a:t>
            </a:r>
          </a:p>
          <a:p>
            <a:pPr marL="342900" indent="-342900">
              <a:buFont typeface="Arial" pitchFamily="34" charset="0"/>
              <a:buChar char="•"/>
            </a:pPr>
            <a:r>
              <a:rPr lang="en-IN" sz="2000" dirty="0">
                <a:latin typeface="Times New Roman" pitchFamily="18" charset="0"/>
                <a:cs typeface="Times New Roman" pitchFamily="18" charset="0"/>
              </a:rPr>
              <a:t>Excessive weights (Sec 34)</a:t>
            </a:r>
          </a:p>
          <a:p>
            <a:pPr marL="342900" indent="-342900">
              <a:buFont typeface="Arial" pitchFamily="34" charset="0"/>
              <a:buChar char="•"/>
            </a:pPr>
            <a:r>
              <a:rPr lang="en-IN" sz="2000" dirty="0">
                <a:latin typeface="Times New Roman" pitchFamily="18" charset="0"/>
                <a:cs typeface="Times New Roman" pitchFamily="18" charset="0"/>
              </a:rPr>
              <a:t> Protection of eyes (Sec 35)</a:t>
            </a:r>
          </a:p>
          <a:p>
            <a:pPr marL="342900" indent="-342900">
              <a:buFont typeface="Arial" pitchFamily="34" charset="0"/>
              <a:buChar char="•"/>
            </a:pPr>
            <a:r>
              <a:rPr lang="en-IN" sz="2000" dirty="0">
                <a:latin typeface="Times New Roman" pitchFamily="18" charset="0"/>
                <a:cs typeface="Times New Roman" pitchFamily="18" charset="0"/>
              </a:rPr>
              <a:t>Precautions Against Explosive or Inflammable Dust, Gas, and Fume etc. (Sec.37)</a:t>
            </a:r>
          </a:p>
          <a:p>
            <a:pPr marL="342900" indent="-342900">
              <a:buFont typeface="Arial" pitchFamily="34" charset="0"/>
              <a:buChar char="•"/>
            </a:pPr>
            <a:r>
              <a:rPr lang="en-IN" sz="2000" dirty="0">
                <a:latin typeface="Times New Roman" pitchFamily="18" charset="0"/>
                <a:cs typeface="Times New Roman" pitchFamily="18" charset="0"/>
              </a:rPr>
              <a:t>Precautions in Case of Fire (Sec.38</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smtClean="0">
                <a:latin typeface="Times New Roman" pitchFamily="18" charset="0"/>
                <a:cs typeface="Times New Roman" pitchFamily="18" charset="0"/>
              </a:rPr>
              <a:t>Safety </a:t>
            </a:r>
            <a:r>
              <a:rPr lang="en-IN" sz="2000" dirty="0">
                <a:latin typeface="Times New Roman" pitchFamily="18" charset="0"/>
                <a:cs typeface="Times New Roman" pitchFamily="18" charset="0"/>
              </a:rPr>
              <a:t>of Building and machinery (Sec. 40</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a:latin typeface="Times New Roman" pitchFamily="18" charset="0"/>
                <a:cs typeface="Times New Roman" pitchFamily="18" charset="0"/>
              </a:rPr>
              <a:t>Safety Officers (Sec. 40B</a:t>
            </a:r>
            <a:r>
              <a:rPr lang="en-IN" sz="2000" dirty="0" smtClean="0">
                <a:latin typeface="Times New Roman" pitchFamily="18" charset="0"/>
                <a:cs typeface="Times New Roman" pitchFamily="18" charset="0"/>
              </a:rPr>
              <a:t>)</a:t>
            </a:r>
          </a:p>
          <a:p>
            <a:endParaRPr lang="en-US"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Welfare measures</a:t>
            </a:r>
          </a:p>
          <a:p>
            <a:r>
              <a:rPr lang="en-IN" sz="2000" dirty="0">
                <a:latin typeface="Times New Roman" pitchFamily="18" charset="0"/>
                <a:cs typeface="Times New Roman" pitchFamily="18" charset="0"/>
              </a:rPr>
              <a:t>Welfare measures aimed to provide a better working environment to the workers to enhance </a:t>
            </a:r>
            <a:r>
              <a:rPr lang="en-IN" sz="2000" dirty="0" smtClean="0">
                <a:latin typeface="Times New Roman" pitchFamily="18" charset="0"/>
                <a:cs typeface="Times New Roman" pitchFamily="18" charset="0"/>
              </a:rPr>
              <a:t>their standard </a:t>
            </a:r>
            <a:r>
              <a:rPr lang="en-IN" sz="2000" dirty="0">
                <a:latin typeface="Times New Roman" pitchFamily="18" charset="0"/>
                <a:cs typeface="Times New Roman" pitchFamily="18" charset="0"/>
              </a:rPr>
              <a:t>of living. Welfare measures includes all facilities and amenities provided by the </a:t>
            </a:r>
            <a:r>
              <a:rPr lang="en-IN" sz="2000" dirty="0" smtClean="0">
                <a:latin typeface="Times New Roman" pitchFamily="18" charset="0"/>
                <a:cs typeface="Times New Roman" pitchFamily="18" charset="0"/>
              </a:rPr>
              <a:t>employer other </a:t>
            </a:r>
            <a:r>
              <a:rPr lang="en-IN" sz="2000" dirty="0">
                <a:latin typeface="Times New Roman" pitchFamily="18" charset="0"/>
                <a:cs typeface="Times New Roman" pitchFamily="18" charset="0"/>
              </a:rPr>
              <a:t>than all economic </a:t>
            </a:r>
            <a:r>
              <a:rPr lang="en-IN" sz="2000" dirty="0" smtClean="0">
                <a:latin typeface="Times New Roman" pitchFamily="18" charset="0"/>
                <a:cs typeface="Times New Roman" pitchFamily="18" charset="0"/>
              </a:rPr>
              <a:t>considerations.</a:t>
            </a:r>
          </a:p>
          <a:p>
            <a:pPr marL="342900" indent="-342900">
              <a:buFont typeface="Arial" pitchFamily="34" charset="0"/>
              <a:buChar char="•"/>
            </a:pPr>
            <a:r>
              <a:rPr lang="en-IN" sz="2000" dirty="0">
                <a:latin typeface="Times New Roman" pitchFamily="18" charset="0"/>
                <a:cs typeface="Times New Roman" pitchFamily="18" charset="0"/>
              </a:rPr>
              <a:t>Washing facilities (Sec.42</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smtClean="0">
                <a:latin typeface="Times New Roman" pitchFamily="18" charset="0"/>
                <a:cs typeface="Times New Roman" pitchFamily="18" charset="0"/>
              </a:rPr>
              <a:t>Facilities </a:t>
            </a:r>
            <a:r>
              <a:rPr lang="en-IN" sz="2000" dirty="0">
                <a:latin typeface="Times New Roman" pitchFamily="18" charset="0"/>
                <a:cs typeface="Times New Roman" pitchFamily="18" charset="0"/>
              </a:rPr>
              <a:t>for storing and drying clothing (Sec. 43</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Facilities for sitting (Sec. 44</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smtClean="0">
                <a:latin typeface="Times New Roman" pitchFamily="18" charset="0"/>
                <a:cs typeface="Times New Roman" pitchFamily="18" charset="0"/>
              </a:rPr>
              <a:t>First-aid-appliances </a:t>
            </a:r>
            <a:r>
              <a:rPr lang="en-IN" sz="2000" dirty="0">
                <a:latin typeface="Times New Roman" pitchFamily="18" charset="0"/>
                <a:cs typeface="Times New Roman" pitchFamily="18" charset="0"/>
              </a:rPr>
              <a:t>(Sec. 45</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smtClean="0">
                <a:latin typeface="Times New Roman" pitchFamily="18" charset="0"/>
                <a:cs typeface="Times New Roman" pitchFamily="18" charset="0"/>
              </a:rPr>
              <a:t>Canteens </a:t>
            </a:r>
            <a:r>
              <a:rPr lang="en-IN" sz="2000" dirty="0">
                <a:latin typeface="Times New Roman" pitchFamily="18" charset="0"/>
                <a:cs typeface="Times New Roman" pitchFamily="18" charset="0"/>
              </a:rPr>
              <a:t>(Sec. 46</a:t>
            </a:r>
            <a:r>
              <a:rPr lang="en-IN" sz="2000" dirty="0" smtClean="0">
                <a:latin typeface="Times New Roman" pitchFamily="18" charset="0"/>
                <a:cs typeface="Times New Roman" pitchFamily="18" charset="0"/>
              </a:rPr>
              <a:t>)</a:t>
            </a:r>
          </a:p>
          <a:p>
            <a:pPr marL="342900" indent="-342900">
              <a:buFont typeface="Arial" pitchFamily="34" charset="0"/>
              <a:buChar char="•"/>
            </a:pP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Shelters, rest-rooms and lunch-rooms (Sec. 47</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err="1" smtClean="0">
                <a:latin typeface="Times New Roman" pitchFamily="18" charset="0"/>
                <a:cs typeface="Times New Roman" pitchFamily="18" charset="0"/>
              </a:rPr>
              <a:t>Creches</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(Sec. 48</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marL="342900" indent="-342900">
              <a:buFont typeface="Arial" pitchFamily="34" charset="0"/>
              <a:buChar char="•"/>
            </a:pPr>
            <a:r>
              <a:rPr lang="en-IN" sz="2000" dirty="0" smtClean="0">
                <a:latin typeface="Times New Roman" pitchFamily="18" charset="0"/>
                <a:cs typeface="Times New Roman" pitchFamily="18" charset="0"/>
              </a:rPr>
              <a:t>Welfare </a:t>
            </a:r>
            <a:r>
              <a:rPr lang="en-IN" sz="2000" dirty="0">
                <a:latin typeface="Times New Roman" pitchFamily="18" charset="0"/>
                <a:cs typeface="Times New Roman" pitchFamily="18" charset="0"/>
              </a:rPr>
              <a:t>Officers (Sec. 49)</a:t>
            </a:r>
          </a:p>
        </p:txBody>
      </p:sp>
    </p:spTree>
    <p:extLst>
      <p:ext uri="{BB962C8B-B14F-4D97-AF65-F5344CB8AC3E}">
        <p14:creationId xmlns:p14="http://schemas.microsoft.com/office/powerpoint/2010/main" val="21123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5962674"/>
          </a:xfrm>
        </p:spPr>
        <p:txBody>
          <a:bodyPr>
            <a:normAutofit fontScale="90000"/>
          </a:bodyPr>
          <a:lstStyle/>
          <a:p>
            <a:pPr algn="l"/>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Causes</a:t>
            </a:r>
            <a:br>
              <a:rPr lang="en-US" sz="2200" b="1" dirty="0" smtClean="0">
                <a:latin typeface="Times New Roman" pitchFamily="18" charset="0"/>
                <a:cs typeface="Times New Roman" pitchFamily="18" charset="0"/>
              </a:rPr>
            </a:br>
            <a:r>
              <a:rPr lang="en-US" sz="2200" b="1" dirty="0">
                <a:latin typeface="Times New Roman" pitchFamily="18" charset="0"/>
                <a:cs typeface="Times New Roman" pitchFamily="18" charset="0"/>
              </a:rPr>
              <a:t/>
            </a:r>
            <a:br>
              <a:rPr lang="en-US" sz="2200" b="1" dirty="0">
                <a:latin typeface="Times New Roman" pitchFamily="18" charset="0"/>
                <a:cs typeface="Times New Roman" pitchFamily="18" charset="0"/>
              </a:rPr>
            </a:br>
            <a:r>
              <a:rPr lang="en-US" sz="2200" b="1" dirty="0" smtClean="0">
                <a:latin typeface="Times New Roman" pitchFamily="18" charset="0"/>
                <a:cs typeface="Times New Roman" pitchFamily="18" charset="0"/>
              </a:rPr>
              <a:t>Economic factor- </a:t>
            </a:r>
            <a:r>
              <a:rPr lang="en-US" sz="2200" dirty="0" smtClean="0">
                <a:latin typeface="Times New Roman" pitchFamily="18" charset="0"/>
                <a:cs typeface="Times New Roman" pitchFamily="18" charset="0"/>
              </a:rPr>
              <a:t>demand for higher wages, allowances and bonus, high industrial profit</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Non economic factor- </a:t>
            </a:r>
            <a:r>
              <a:rPr lang="en-US" sz="2200" dirty="0" smtClean="0">
                <a:latin typeface="Times New Roman" pitchFamily="18" charset="0"/>
                <a:cs typeface="Times New Roman" pitchFamily="18" charset="0"/>
              </a:rPr>
              <a:t>working conditions and working hours, modernization and automation of plant and machinery, personal, political, indiscipline, miscellaneous causes </a:t>
            </a:r>
            <a:r>
              <a:rPr lang="en-US" sz="2200" dirty="0" err="1" smtClean="0">
                <a:latin typeface="Times New Roman" pitchFamily="18" charset="0"/>
                <a:cs typeface="Times New Roman" pitchFamily="18" charset="0"/>
              </a:rPr>
              <a:t>etc</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Management practice -  </a:t>
            </a:r>
            <a:r>
              <a:rPr lang="en-US" sz="2200" dirty="0" smtClean="0">
                <a:latin typeface="Times New Roman" pitchFamily="18" charset="0"/>
                <a:cs typeface="Times New Roman" pitchFamily="18" charset="0"/>
              </a:rPr>
              <a:t>unfair </a:t>
            </a:r>
            <a:r>
              <a:rPr lang="en-US" sz="2200" dirty="0" err="1" smtClean="0">
                <a:latin typeface="Times New Roman" pitchFamily="18" charset="0"/>
                <a:cs typeface="Times New Roman" pitchFamily="18" charset="0"/>
              </a:rPr>
              <a:t>labour</a:t>
            </a:r>
            <a:r>
              <a:rPr lang="en-US" sz="2200" dirty="0" smtClean="0">
                <a:latin typeface="Times New Roman" pitchFamily="18" charset="0"/>
                <a:cs typeface="Times New Roman" pitchFamily="18" charset="0"/>
              </a:rPr>
              <a:t> practices,  ineffective supervision, violation of acceptable norms.</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Trade union practices- </a:t>
            </a:r>
            <a:r>
              <a:rPr lang="en-US" sz="2200" dirty="0" smtClean="0">
                <a:latin typeface="Times New Roman" pitchFamily="18" charset="0"/>
                <a:cs typeface="Times New Roman" pitchFamily="18" charset="0"/>
              </a:rPr>
              <a:t>union rivalry, non-cooperative approach.</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Legal and political factors-  </a:t>
            </a:r>
            <a:r>
              <a:rPr lang="en-US" sz="2200" dirty="0" smtClean="0">
                <a:latin typeface="Times New Roman" pitchFamily="18" charset="0"/>
                <a:cs typeface="Times New Roman" pitchFamily="18" charset="0"/>
              </a:rPr>
              <a:t>multiplicity of </a:t>
            </a:r>
            <a:r>
              <a:rPr lang="en-US" sz="2200" dirty="0" err="1" smtClean="0">
                <a:latin typeface="Times New Roman" pitchFamily="18" charset="0"/>
                <a:cs typeface="Times New Roman" pitchFamily="18" charset="0"/>
              </a:rPr>
              <a:t>labour</a:t>
            </a:r>
            <a:r>
              <a:rPr lang="en-US" sz="2200" dirty="0" smtClean="0">
                <a:latin typeface="Times New Roman" pitchFamily="18" charset="0"/>
                <a:cs typeface="Times New Roman" pitchFamily="18" charset="0"/>
              </a:rPr>
              <a:t> law,  political interference</a:t>
            </a:r>
            <a:r>
              <a:rPr lang="en-US" sz="2200" b="1" dirty="0">
                <a:latin typeface="Times New Roman" pitchFamily="18" charset="0"/>
                <a:cs typeface="Times New Roman" pitchFamily="18" charset="0"/>
              </a:rPr>
              <a:t/>
            </a:r>
            <a:br>
              <a:rPr lang="en-US" sz="2200" b="1" dirty="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Consequences</a:t>
            </a:r>
            <a:br>
              <a:rPr lang="en-US" sz="2200" b="1"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On Industry </a:t>
            </a:r>
            <a:r>
              <a:rPr lang="en-US" sz="2200" dirty="0" smtClean="0">
                <a:latin typeface="Times New Roman" pitchFamily="18" charset="0"/>
                <a:cs typeface="Times New Roman" pitchFamily="18" charset="0"/>
              </a:rPr>
              <a:t>–leads to tension, lowers productivity, economic depression  hindrances to industrial peace, results in </a:t>
            </a:r>
            <a:r>
              <a:rPr lang="en-US" sz="2200" dirty="0" err="1" smtClean="0">
                <a:latin typeface="Times New Roman" pitchFamily="18" charset="0"/>
                <a:cs typeface="Times New Roman" pitchFamily="18" charset="0"/>
              </a:rPr>
              <a:t>labour</a:t>
            </a:r>
            <a:r>
              <a:rPr lang="en-US" sz="2200" dirty="0" smtClean="0">
                <a:latin typeface="Times New Roman" pitchFamily="18" charset="0"/>
                <a:cs typeface="Times New Roman" pitchFamily="18" charset="0"/>
              </a:rPr>
              <a:t> turnover, demoralizes workers.</a:t>
            </a:r>
            <a:br>
              <a:rPr lang="en-US" sz="2200" dirty="0" smtClean="0">
                <a:latin typeface="Times New Roman" pitchFamily="18" charset="0"/>
                <a:cs typeface="Times New Roman" pitchFamily="18" charset="0"/>
              </a:rPr>
            </a:br>
            <a:r>
              <a:rPr lang="en-US" sz="2200" b="1" dirty="0" smtClean="0">
                <a:latin typeface="Times New Roman" pitchFamily="18" charset="0"/>
                <a:cs typeface="Times New Roman" pitchFamily="18" charset="0"/>
              </a:rPr>
              <a:t>On Society- </a:t>
            </a:r>
            <a:r>
              <a:rPr lang="en-US" sz="2200" dirty="0" smtClean="0">
                <a:latin typeface="Times New Roman" pitchFamily="18" charset="0"/>
                <a:cs typeface="Times New Roman" pitchFamily="18" charset="0"/>
              </a:rPr>
              <a:t>loss of employment, unrest in social life, results in price rise, disorganizes public life, less export.</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200" b="1" dirty="0" smtClean="0">
                <a:latin typeface="Times New Roman" pitchFamily="18" charset="0"/>
                <a:cs typeface="Times New Roman" pitchFamily="18" charset="0"/>
              </a:rPr>
              <a:t/>
            </a:r>
            <a:br>
              <a:rPr lang="en-US" sz="2200" b="1"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endParaRPr lang="en-IN" sz="2400" dirty="0"/>
          </a:p>
        </p:txBody>
      </p:sp>
    </p:spTree>
    <p:extLst>
      <p:ext uri="{BB962C8B-B14F-4D97-AF65-F5344CB8AC3E}">
        <p14:creationId xmlns:p14="http://schemas.microsoft.com/office/powerpoint/2010/main" val="239009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856984" cy="5293757"/>
          </a:xfrm>
          <a:prstGeom prst="rect">
            <a:avLst/>
          </a:prstGeom>
        </p:spPr>
        <p:txBody>
          <a:bodyPr wrap="square">
            <a:spAutoFit/>
          </a:bodyPr>
          <a:lstStyle/>
          <a:p>
            <a:r>
              <a:rPr lang="en-IN" sz="2000" dirty="0" smtClean="0">
                <a:latin typeface="Times New Roman" pitchFamily="18" charset="0"/>
                <a:cs typeface="Times New Roman" pitchFamily="18" charset="0"/>
              </a:rPr>
              <a:t>The means of the settlement of disputes is by way of </a:t>
            </a:r>
            <a:r>
              <a:rPr lang="en-IN" sz="2000" b="1" dirty="0" smtClean="0">
                <a:latin typeface="Times New Roman" pitchFamily="18" charset="0"/>
                <a:cs typeface="Times New Roman" pitchFamily="18" charset="0"/>
              </a:rPr>
              <a:t>conciliation, arbitration and adjudication. </a:t>
            </a:r>
          </a:p>
          <a:p>
            <a:endParaRPr lang="en-IN" sz="2000" dirty="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Conciliation</a:t>
            </a:r>
            <a:r>
              <a:rPr lang="en-IN" sz="2000" dirty="0" smtClean="0">
                <a:latin typeface="Times New Roman" pitchFamily="18" charset="0"/>
                <a:cs typeface="Times New Roman" pitchFamily="18" charset="0"/>
              </a:rPr>
              <a:t> is the way by which the parties to the dispute with or with out facilitator or mediator discuss and negotiate the dispute and end up with a mutual consent or understanding. It includes Work committee, Conciliation officer and Board of conciliation.</a:t>
            </a:r>
          </a:p>
          <a:p>
            <a:endParaRPr lang="en-IN" sz="2000" b="1"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Arbitration </a:t>
            </a:r>
            <a:r>
              <a:rPr lang="en-IN" sz="2000" dirty="0" smtClean="0">
                <a:latin typeface="Times New Roman" pitchFamily="18" charset="0"/>
                <a:cs typeface="Times New Roman" pitchFamily="18" charset="0"/>
              </a:rPr>
              <a:t>refers to the settlement of industrial disputes by an independent third party without the interference of Court. The independent third party hears to the parties to the disputes and make judgement on the basis of material facts and evidences.</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An industrial dispute can be settled with the intervention of court by way of </a:t>
            </a:r>
            <a:r>
              <a:rPr lang="en-IN" sz="2000" b="1" dirty="0" smtClean="0">
                <a:latin typeface="Times New Roman" pitchFamily="18" charset="0"/>
                <a:cs typeface="Times New Roman" pitchFamily="18" charset="0"/>
              </a:rPr>
              <a:t>adjudication. </a:t>
            </a:r>
            <a:r>
              <a:rPr lang="en-IN" sz="2000" dirty="0" smtClean="0">
                <a:latin typeface="Times New Roman" pitchFamily="18" charset="0"/>
                <a:cs typeface="Times New Roman" pitchFamily="18" charset="0"/>
              </a:rPr>
              <a:t>The adjudicator or the judge hears the parties to the dispute and make judgements based on the material evidences and facts supporting the disputes.</a:t>
            </a:r>
            <a:endParaRPr lang="en-US" sz="20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162912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214" y="260648"/>
            <a:ext cx="8305233" cy="6235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24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5940088"/>
          </a:xfrm>
          <a:prstGeom prst="rect">
            <a:avLst/>
          </a:prstGeom>
        </p:spPr>
        <p:txBody>
          <a:bodyPr wrap="square">
            <a:spAutoFit/>
          </a:bodyPr>
          <a:lstStyle/>
          <a:p>
            <a:r>
              <a:rPr lang="en-IN" dirty="0" smtClean="0"/>
              <a:t> </a:t>
            </a:r>
            <a:r>
              <a:rPr lang="en-IN" sz="2000" b="1" dirty="0" smtClean="0">
                <a:latin typeface="Times New Roman" pitchFamily="18" charset="0"/>
                <a:cs typeface="Times New Roman" pitchFamily="18" charset="0"/>
              </a:rPr>
              <a:t>Work committee</a:t>
            </a:r>
            <a:r>
              <a:rPr lang="en-IN" sz="2000" dirty="0" smtClean="0">
                <a:latin typeface="Times New Roman" pitchFamily="18" charset="0"/>
                <a:cs typeface="Times New Roman" pitchFamily="18" charset="0"/>
              </a:rPr>
              <a:t>: The employer of the establishment employing 100 or more workers must constitute a committee consisting the representatives of workers and employer in equal number named work committee. The workers representatives to the work committee shall be selected from among the workers employed in the prescribed manner.</a:t>
            </a:r>
          </a:p>
          <a:p>
            <a:endParaRPr lang="en-IN" sz="2000" dirty="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Conciliation officer: </a:t>
            </a:r>
            <a:r>
              <a:rPr lang="en-IN" sz="2000" dirty="0" smtClean="0">
                <a:latin typeface="Times New Roman" pitchFamily="18" charset="0"/>
                <a:cs typeface="Times New Roman" pitchFamily="18" charset="0"/>
              </a:rPr>
              <a:t>The appropriate Government by Official Gazette notification assigns officers to mediate and stimulate the settlement of industrial disputes. To hold the conciliation process to settle the disputes harmoniously is the obligation of conciliation officer. </a:t>
            </a:r>
          </a:p>
          <a:p>
            <a:endParaRPr lang="en-IN" sz="2000" dirty="0" smtClean="0">
              <a:latin typeface="Times New Roman" pitchFamily="18" charset="0"/>
              <a:cs typeface="Times New Roman" pitchFamily="18" charset="0"/>
            </a:endParaRPr>
          </a:p>
          <a:p>
            <a:r>
              <a:rPr lang="en-IN" sz="2000" b="1" dirty="0">
                <a:latin typeface="Times New Roman" pitchFamily="18" charset="0"/>
                <a:cs typeface="Times New Roman" pitchFamily="18" charset="0"/>
              </a:rPr>
              <a:t>Board of conciliation: </a:t>
            </a:r>
            <a:r>
              <a:rPr lang="en-IN" sz="2000" dirty="0">
                <a:latin typeface="Times New Roman" pitchFamily="18" charset="0"/>
                <a:cs typeface="Times New Roman" pitchFamily="18" charset="0"/>
              </a:rPr>
              <a:t>Board of conciliation is instituted by the appropriate </a:t>
            </a:r>
            <a:r>
              <a:rPr lang="en-IN" sz="2000" dirty="0" smtClean="0">
                <a:latin typeface="Times New Roman" pitchFamily="18" charset="0"/>
                <a:cs typeface="Times New Roman" pitchFamily="18" charset="0"/>
              </a:rPr>
              <a:t>Government for </a:t>
            </a:r>
            <a:r>
              <a:rPr lang="en-IN" sz="2000" dirty="0">
                <a:latin typeface="Times New Roman" pitchFamily="18" charset="0"/>
                <a:cs typeface="Times New Roman" pitchFamily="18" charset="0"/>
              </a:rPr>
              <a:t>the settlement of industrial dispute. </a:t>
            </a:r>
            <a:r>
              <a:rPr lang="en-IN" sz="2000" dirty="0" smtClean="0">
                <a:latin typeface="Times New Roman" pitchFamily="18" charset="0"/>
                <a:cs typeface="Times New Roman" pitchFamily="18" charset="0"/>
              </a:rPr>
              <a:t>It comprises </a:t>
            </a:r>
            <a:r>
              <a:rPr lang="en-IN" sz="2000" dirty="0">
                <a:latin typeface="Times New Roman" pitchFamily="18" charset="0"/>
                <a:cs typeface="Times New Roman" pitchFamily="18" charset="0"/>
              </a:rPr>
              <a:t>of Chairman and</a:t>
            </a:r>
          </a:p>
          <a:p>
            <a:r>
              <a:rPr lang="en-IN" sz="2000" dirty="0">
                <a:latin typeface="Times New Roman" pitchFamily="18" charset="0"/>
                <a:cs typeface="Times New Roman" pitchFamily="18" charset="0"/>
              </a:rPr>
              <a:t>members. Chairperson is a self-governing person nominated by the government. </a:t>
            </a:r>
            <a:r>
              <a:rPr lang="en-IN" sz="2000" dirty="0" smtClean="0">
                <a:latin typeface="Times New Roman" pitchFamily="18" charset="0"/>
                <a:cs typeface="Times New Roman" pitchFamily="18" charset="0"/>
              </a:rPr>
              <a:t>Members are </a:t>
            </a:r>
            <a:r>
              <a:rPr lang="en-IN" sz="2000" dirty="0">
                <a:latin typeface="Times New Roman" pitchFamily="18" charset="0"/>
                <a:cs typeface="Times New Roman" pitchFamily="18" charset="0"/>
              </a:rPr>
              <a:t>from the agents of the parties to the arguments equal in number</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Court </a:t>
            </a:r>
            <a:r>
              <a:rPr lang="en-IN" sz="2000" b="1" dirty="0">
                <a:latin typeface="Times New Roman" pitchFamily="18" charset="0"/>
                <a:cs typeface="Times New Roman" pitchFamily="18" charset="0"/>
              </a:rPr>
              <a:t>of inquiry</a:t>
            </a:r>
            <a:r>
              <a:rPr lang="en-IN" sz="2000" b="1"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Court of inquiry consist of an independent person chosen or </a:t>
            </a:r>
            <a:r>
              <a:rPr lang="en-IN" sz="2000" dirty="0" smtClean="0">
                <a:latin typeface="Times New Roman" pitchFamily="18" charset="0"/>
                <a:cs typeface="Times New Roman" pitchFamily="18" charset="0"/>
              </a:rPr>
              <a:t>constituted by </a:t>
            </a:r>
            <a:r>
              <a:rPr lang="en-IN" sz="2000" dirty="0">
                <a:latin typeface="Times New Roman" pitchFamily="18" charset="0"/>
                <a:cs typeface="Times New Roman" pitchFamily="18" charset="0"/>
              </a:rPr>
              <a:t>the appropriate Government to investigate into any matter associated with an </a:t>
            </a:r>
            <a:r>
              <a:rPr lang="en-IN" sz="2000" dirty="0" smtClean="0">
                <a:latin typeface="Times New Roman" pitchFamily="18" charset="0"/>
                <a:cs typeface="Times New Roman" pitchFamily="18" charset="0"/>
              </a:rPr>
              <a:t>industrial dispute</a:t>
            </a:r>
            <a:r>
              <a:rPr lang="en-IN" sz="2000" dirty="0">
                <a:latin typeface="Times New Roman" pitchFamily="18" charset="0"/>
                <a:cs typeface="Times New Roman" pitchFamily="18" charset="0"/>
              </a:rPr>
              <a:t>.</a:t>
            </a:r>
          </a:p>
        </p:txBody>
      </p:sp>
    </p:spTree>
    <p:extLst>
      <p:ext uri="{BB962C8B-B14F-4D97-AF65-F5344CB8AC3E}">
        <p14:creationId xmlns:p14="http://schemas.microsoft.com/office/powerpoint/2010/main" val="1278242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9"/>
            <a:ext cx="8856984" cy="6217087"/>
          </a:xfrm>
          <a:prstGeom prst="rect">
            <a:avLst/>
          </a:prstGeom>
        </p:spPr>
        <p:txBody>
          <a:bodyPr wrap="square">
            <a:spAutoFit/>
          </a:bodyPr>
          <a:lstStyle/>
          <a:p>
            <a:r>
              <a:rPr lang="en-IN" sz="2000" b="1" dirty="0">
                <a:latin typeface="Times New Roman" pitchFamily="18" charset="0"/>
                <a:cs typeface="Times New Roman" pitchFamily="18" charset="0"/>
              </a:rPr>
              <a:t>Labour Court: </a:t>
            </a:r>
            <a:r>
              <a:rPr lang="en-IN" sz="2000" dirty="0">
                <a:latin typeface="Times New Roman" pitchFamily="18" charset="0"/>
                <a:cs typeface="Times New Roman" pitchFamily="18" charset="0"/>
              </a:rPr>
              <a:t>This is constituted by the appropriate government to adjudicate </a:t>
            </a:r>
            <a:r>
              <a:rPr lang="en-IN" sz="2000" dirty="0" smtClean="0">
                <a:latin typeface="Times New Roman" pitchFamily="18" charset="0"/>
                <a:cs typeface="Times New Roman" pitchFamily="18" charset="0"/>
              </a:rPr>
              <a:t>industrial disputes </a:t>
            </a:r>
            <a:r>
              <a:rPr lang="en-IN" sz="2000" dirty="0">
                <a:latin typeface="Times New Roman" pitchFamily="18" charset="0"/>
                <a:cs typeface="Times New Roman" pitchFamily="18" charset="0"/>
              </a:rPr>
              <a:t>legitimately and to deal with the following matters specified in the schedule II </a:t>
            </a:r>
            <a:r>
              <a:rPr lang="en-IN" sz="2000" dirty="0" smtClean="0">
                <a:latin typeface="Times New Roman" pitchFamily="18" charset="0"/>
                <a:cs typeface="Times New Roman" pitchFamily="18" charset="0"/>
              </a:rPr>
              <a:t>of the </a:t>
            </a:r>
            <a:r>
              <a:rPr lang="en-IN" sz="2000" dirty="0">
                <a:latin typeface="Times New Roman" pitchFamily="18" charset="0"/>
                <a:cs typeface="Times New Roman" pitchFamily="18" charset="0"/>
              </a:rPr>
              <a:t>Act.</a:t>
            </a:r>
          </a:p>
          <a:p>
            <a:r>
              <a:rPr lang="en-IN" sz="2000" dirty="0">
                <a:latin typeface="Times New Roman" pitchFamily="18" charset="0"/>
                <a:cs typeface="Times New Roman" pitchFamily="18" charset="0"/>
              </a:rPr>
              <a:t>(a) Legality of strikes and lockouts.</a:t>
            </a:r>
          </a:p>
          <a:p>
            <a:r>
              <a:rPr lang="en-IN" sz="2000" dirty="0">
                <a:latin typeface="Times New Roman" pitchFamily="18" charset="0"/>
                <a:cs typeface="Times New Roman" pitchFamily="18" charset="0"/>
              </a:rPr>
              <a:t>(b) Interpretation of standing orders.</a:t>
            </a:r>
          </a:p>
          <a:p>
            <a:r>
              <a:rPr lang="en-IN" sz="2000" dirty="0">
                <a:latin typeface="Times New Roman" pitchFamily="18" charset="0"/>
                <a:cs typeface="Times New Roman" pitchFamily="18" charset="0"/>
              </a:rPr>
              <a:t>(c) Legality of an order passed by an employer.</a:t>
            </a:r>
          </a:p>
          <a:p>
            <a:r>
              <a:rPr lang="en-IN" sz="2000" dirty="0">
                <a:latin typeface="Times New Roman" pitchFamily="18" charset="0"/>
                <a:cs typeface="Times New Roman" pitchFamily="18" charset="0"/>
              </a:rPr>
              <a:t>(d) Withdrawal of customary privileges or concessions.</a:t>
            </a:r>
          </a:p>
          <a:p>
            <a:r>
              <a:rPr lang="en-IN" sz="2000" dirty="0">
                <a:latin typeface="Times New Roman" pitchFamily="18" charset="0"/>
                <a:cs typeface="Times New Roman" pitchFamily="18" charset="0"/>
              </a:rPr>
              <a:t>(e) Discharge or dismissal of workers including replacement of those </a:t>
            </a:r>
            <a:r>
              <a:rPr lang="en-IN" sz="2000" dirty="0" smtClean="0">
                <a:latin typeface="Times New Roman" pitchFamily="18" charset="0"/>
                <a:cs typeface="Times New Roman" pitchFamily="18" charset="0"/>
              </a:rPr>
              <a:t>faultily dismissed</a:t>
            </a:r>
            <a:r>
              <a:rPr lang="en-IN" sz="2000" dirty="0">
                <a:latin typeface="Times New Roman" pitchFamily="18" charset="0"/>
                <a:cs typeface="Times New Roman" pitchFamily="18" charset="0"/>
              </a:rPr>
              <a:t>.</a:t>
            </a:r>
          </a:p>
          <a:p>
            <a:r>
              <a:rPr lang="en-IN" sz="2000" dirty="0">
                <a:latin typeface="Times New Roman" pitchFamily="18" charset="0"/>
                <a:cs typeface="Times New Roman" pitchFamily="18" charset="0"/>
              </a:rPr>
              <a:t>(f) All matters other than those detailed under schedule III</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r>
              <a:rPr lang="en-IN" sz="2000" b="1" dirty="0">
                <a:latin typeface="Times New Roman" pitchFamily="18" charset="0"/>
                <a:cs typeface="Times New Roman" pitchFamily="18" charset="0"/>
              </a:rPr>
              <a:t>Industrial Tribunal: </a:t>
            </a:r>
            <a:r>
              <a:rPr lang="en-IN" sz="2000" dirty="0">
                <a:latin typeface="Times New Roman" pitchFamily="18" charset="0"/>
                <a:cs typeface="Times New Roman" pitchFamily="18" charset="0"/>
              </a:rPr>
              <a:t>Established by the appropriate government for the settlement </a:t>
            </a:r>
            <a:r>
              <a:rPr lang="en-IN" sz="2000" dirty="0" smtClean="0">
                <a:latin typeface="Times New Roman" pitchFamily="18" charset="0"/>
                <a:cs typeface="Times New Roman" pitchFamily="18" charset="0"/>
              </a:rPr>
              <a:t>of industrial </a:t>
            </a:r>
            <a:r>
              <a:rPr lang="en-IN" sz="2000" dirty="0">
                <a:latin typeface="Times New Roman" pitchFamily="18" charset="0"/>
                <a:cs typeface="Times New Roman" pitchFamily="18" charset="0"/>
              </a:rPr>
              <a:t>dispute and to resolve matters specified under schedule III of the Act, i.e. </a:t>
            </a:r>
            <a:r>
              <a:rPr lang="en-IN" sz="2000" dirty="0" smtClean="0">
                <a:latin typeface="Times New Roman" pitchFamily="18" charset="0"/>
                <a:cs typeface="Times New Roman" pitchFamily="18" charset="0"/>
              </a:rPr>
              <a:t>wages, period </a:t>
            </a:r>
            <a:r>
              <a:rPr lang="en-IN" sz="2000" dirty="0">
                <a:latin typeface="Times New Roman" pitchFamily="18" charset="0"/>
                <a:cs typeface="Times New Roman" pitchFamily="18" charset="0"/>
              </a:rPr>
              <a:t>and mode of </a:t>
            </a:r>
            <a:r>
              <a:rPr lang="en-IN" sz="2000" dirty="0" smtClean="0">
                <a:latin typeface="Times New Roman" pitchFamily="18" charset="0"/>
                <a:cs typeface="Times New Roman" pitchFamily="18" charset="0"/>
              </a:rPr>
              <a:t>payment , retrenchment </a:t>
            </a:r>
            <a:r>
              <a:rPr lang="en-IN" sz="2000" dirty="0">
                <a:latin typeface="Times New Roman" pitchFamily="18" charset="0"/>
                <a:cs typeface="Times New Roman" pitchFamily="18" charset="0"/>
              </a:rPr>
              <a:t>and any other matter that may be prescribed</a:t>
            </a:r>
            <a:r>
              <a:rPr lang="en-IN" sz="2000" dirty="0" smtClean="0">
                <a:latin typeface="Times New Roman" pitchFamily="18" charset="0"/>
                <a:cs typeface="Times New Roman" pitchFamily="18" charset="0"/>
              </a:rPr>
              <a:t>.</a:t>
            </a:r>
          </a:p>
          <a:p>
            <a:endParaRPr lang="en-IN" sz="2000" dirty="0" smtClean="0">
              <a:latin typeface="Times New Roman" pitchFamily="18" charset="0"/>
              <a:cs typeface="Times New Roman" pitchFamily="18" charset="0"/>
            </a:endParaRPr>
          </a:p>
          <a:p>
            <a:r>
              <a:rPr lang="en-IN" sz="2000" b="1" dirty="0">
                <a:latin typeface="Times New Roman" pitchFamily="18" charset="0"/>
                <a:cs typeface="Times New Roman" pitchFamily="18" charset="0"/>
              </a:rPr>
              <a:t>National Tribunal: </a:t>
            </a:r>
            <a:r>
              <a:rPr lang="en-IN" sz="2000" dirty="0">
                <a:latin typeface="Times New Roman" pitchFamily="18" charset="0"/>
                <a:cs typeface="Times New Roman" pitchFamily="18" charset="0"/>
              </a:rPr>
              <a:t>Constituted by the central government to settle industrial disputes </a:t>
            </a:r>
            <a:r>
              <a:rPr lang="en-IN" sz="2000" dirty="0" smtClean="0">
                <a:latin typeface="Times New Roman" pitchFamily="18" charset="0"/>
                <a:cs typeface="Times New Roman" pitchFamily="18" charset="0"/>
              </a:rPr>
              <a:t>of national </a:t>
            </a:r>
            <a:r>
              <a:rPr lang="en-IN" sz="2000" dirty="0">
                <a:latin typeface="Times New Roman" pitchFamily="18" charset="0"/>
                <a:cs typeface="Times New Roman" pitchFamily="18" charset="0"/>
              </a:rPr>
              <a:t>significance</a:t>
            </a:r>
            <a:r>
              <a:rPr lang="en-IN" sz="2000" dirty="0" smtClean="0">
                <a:latin typeface="Times New Roman" pitchFamily="18" charset="0"/>
                <a:cs typeface="Times New Roman" pitchFamily="18" charset="0"/>
              </a:rPr>
              <a:t>.</a:t>
            </a:r>
            <a:r>
              <a:rPr lang="en-IN" sz="2000" dirty="0">
                <a:latin typeface="Times New Roman" pitchFamily="18" charset="0"/>
                <a:cs typeface="Times New Roman" pitchFamily="18" charset="0"/>
              </a:rPr>
              <a:t> The tribunal consists of one </a:t>
            </a:r>
            <a:r>
              <a:rPr lang="en-IN" sz="2000" dirty="0" smtClean="0">
                <a:latin typeface="Times New Roman" pitchFamily="18" charset="0"/>
                <a:cs typeface="Times New Roman" pitchFamily="18" charset="0"/>
              </a:rPr>
              <a:t>person, to </a:t>
            </a:r>
            <a:r>
              <a:rPr lang="en-IN" sz="2000" dirty="0">
                <a:latin typeface="Times New Roman" pitchFamily="18" charset="0"/>
                <a:cs typeface="Times New Roman" pitchFamily="18" charset="0"/>
              </a:rPr>
              <a:t>be competent to be appointed as a High Court Judge</a:t>
            </a:r>
            <a:r>
              <a:rPr lang="en-IN" sz="2000" dirty="0" smtClean="0">
                <a:latin typeface="Times New Roman" pitchFamily="18" charset="0"/>
                <a:cs typeface="Times New Roman" pitchFamily="18" charset="0"/>
              </a:rPr>
              <a:t>.</a:t>
            </a:r>
          </a:p>
          <a:p>
            <a:endParaRPr lang="en-IN" dirty="0"/>
          </a:p>
        </p:txBody>
      </p:sp>
    </p:spTree>
    <p:extLst>
      <p:ext uri="{BB962C8B-B14F-4D97-AF65-F5344CB8AC3E}">
        <p14:creationId xmlns:p14="http://schemas.microsoft.com/office/powerpoint/2010/main" val="1687885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620689"/>
            <a:ext cx="8712968" cy="5355312"/>
          </a:xfrm>
          <a:prstGeom prst="rect">
            <a:avLst/>
          </a:prstGeom>
        </p:spPr>
        <p:txBody>
          <a:bodyPr wrap="square">
            <a:spAutoFit/>
          </a:bodyPr>
          <a:lstStyle/>
          <a:p>
            <a:r>
              <a:rPr lang="en-IN" b="1" dirty="0">
                <a:latin typeface="Times New Roman" pitchFamily="18" charset="0"/>
                <a:cs typeface="Times New Roman" pitchFamily="18" charset="0"/>
              </a:rPr>
              <a:t>Strikes and Lock-outs</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Strike</a:t>
            </a:r>
          </a:p>
          <a:p>
            <a:r>
              <a:rPr lang="en-IN" dirty="0">
                <a:latin typeface="Times New Roman" pitchFamily="18" charset="0"/>
                <a:cs typeface="Times New Roman" pitchFamily="18" charset="0"/>
              </a:rPr>
              <a:t>Strike is the pause of work by the workers for a time under shared consideration to lay </a:t>
            </a:r>
            <a:r>
              <a:rPr lang="en-IN" dirty="0" smtClean="0">
                <a:latin typeface="Times New Roman" pitchFamily="18" charset="0"/>
                <a:cs typeface="Times New Roman" pitchFamily="18" charset="0"/>
              </a:rPr>
              <a:t>burden over </a:t>
            </a:r>
            <a:r>
              <a:rPr lang="en-IN" dirty="0">
                <a:latin typeface="Times New Roman" pitchFamily="18" charset="0"/>
                <a:cs typeface="Times New Roman" pitchFamily="18" charset="0"/>
              </a:rPr>
              <a:t>the employers, to enforce their demands. Strike is the defence on the hand of workers </a:t>
            </a:r>
            <a:r>
              <a:rPr lang="en-IN" dirty="0" smtClean="0">
                <a:latin typeface="Times New Roman" pitchFamily="18" charset="0"/>
                <a:cs typeface="Times New Roman" pitchFamily="18" charset="0"/>
              </a:rPr>
              <a:t>to admit </a:t>
            </a:r>
            <a:r>
              <a:rPr lang="en-IN" dirty="0">
                <a:latin typeface="Times New Roman" pitchFamily="18" charset="0"/>
                <a:cs typeface="Times New Roman" pitchFamily="18" charset="0"/>
              </a:rPr>
              <a:t>their demands against their employers</a:t>
            </a:r>
            <a:r>
              <a:rPr lang="en-IN" dirty="0" smtClean="0">
                <a:latin typeface="Times New Roman" pitchFamily="18" charset="0"/>
                <a:cs typeface="Times New Roman" pitchFamily="18" charset="0"/>
              </a:rPr>
              <a:t>.</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Lockout</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Lockout refers to the temporary closing of the place of employment or cessation of work by</a:t>
            </a:r>
          </a:p>
          <a:p>
            <a:r>
              <a:rPr lang="en-IN" dirty="0">
                <a:latin typeface="Times New Roman" pitchFamily="18" charset="0"/>
                <a:cs typeface="Times New Roman" pitchFamily="18" charset="0"/>
              </a:rPr>
              <a:t>the employer or refusal to allow work for a time to put pressure on the workers. Lockout is </a:t>
            </a:r>
            <a:r>
              <a:rPr lang="en-IN" dirty="0" smtClean="0">
                <a:latin typeface="Times New Roman" pitchFamily="18" charset="0"/>
                <a:cs typeface="Times New Roman" pitchFamily="18" charset="0"/>
              </a:rPr>
              <a:t>the tool </a:t>
            </a:r>
            <a:r>
              <a:rPr lang="en-IN" dirty="0">
                <a:latin typeface="Times New Roman" pitchFamily="18" charset="0"/>
                <a:cs typeface="Times New Roman" pitchFamily="18" charset="0"/>
              </a:rPr>
              <a:t>used by the employers to enforce their demands over the workers</a:t>
            </a:r>
            <a:r>
              <a:rPr lang="en-IN" dirty="0" smtClean="0">
                <a:latin typeface="Times New Roman" pitchFamily="18" charset="0"/>
                <a:cs typeface="Times New Roman" pitchFamily="18" charset="0"/>
              </a:rPr>
              <a:t>.</a:t>
            </a: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Prohibition </a:t>
            </a:r>
            <a:r>
              <a:rPr lang="en-IN" b="1" dirty="0">
                <a:latin typeface="Times New Roman" pitchFamily="18" charset="0"/>
                <a:cs typeface="Times New Roman" pitchFamily="18" charset="0"/>
              </a:rPr>
              <a:t>of strikes and Lock-outs (Sec. 22</a:t>
            </a:r>
            <a:r>
              <a:rPr lang="en-IN" b="1"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a:p>
            <a:r>
              <a:rPr lang="en-IN" dirty="0">
                <a:latin typeface="Times New Roman" pitchFamily="18" charset="0"/>
                <a:cs typeface="Times New Roman" pitchFamily="18" charset="0"/>
              </a:rPr>
              <a:t>No person employed in public utility service shall not go on strike-</a:t>
            </a:r>
          </a:p>
          <a:p>
            <a:r>
              <a:rPr lang="en-IN" dirty="0">
                <a:latin typeface="Times New Roman" pitchFamily="18" charset="0"/>
                <a:cs typeface="Times New Roman" pitchFamily="18" charset="0"/>
              </a:rPr>
              <a:t>1. Without giving notice of strike to the employer within six weeks before striking, or</a:t>
            </a:r>
          </a:p>
          <a:p>
            <a:r>
              <a:rPr lang="en-IN" dirty="0">
                <a:latin typeface="Times New Roman" pitchFamily="18" charset="0"/>
                <a:cs typeface="Times New Roman" pitchFamily="18" charset="0"/>
              </a:rPr>
              <a:t>2. Within fourteen days of giving such notice, or</a:t>
            </a:r>
          </a:p>
          <a:p>
            <a:r>
              <a:rPr lang="en-IN" dirty="0">
                <a:latin typeface="Times New Roman" pitchFamily="18" charset="0"/>
                <a:cs typeface="Times New Roman" pitchFamily="18" charset="0"/>
              </a:rPr>
              <a:t>3. Before the expiry of the date of strike specified in any such notice as aforesaid, or</a:t>
            </a:r>
          </a:p>
          <a:p>
            <a:r>
              <a:rPr lang="en-IN" dirty="0">
                <a:latin typeface="Times New Roman" pitchFamily="18" charset="0"/>
                <a:cs typeface="Times New Roman" pitchFamily="18" charset="0"/>
              </a:rPr>
              <a:t>4. During the pendency of any conciliation proceeding before conciliation officer and</a:t>
            </a:r>
          </a:p>
          <a:p>
            <a:r>
              <a:rPr lang="en-IN" dirty="0">
                <a:latin typeface="Times New Roman" pitchFamily="18" charset="0"/>
                <a:cs typeface="Times New Roman" pitchFamily="18" charset="0"/>
              </a:rPr>
              <a:t>seven days after the conclusion of such proceedings.</a:t>
            </a:r>
          </a:p>
        </p:txBody>
      </p:sp>
    </p:spTree>
    <p:extLst>
      <p:ext uri="{BB962C8B-B14F-4D97-AF65-F5344CB8AC3E}">
        <p14:creationId xmlns:p14="http://schemas.microsoft.com/office/powerpoint/2010/main" val="1131248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1"/>
            <a:ext cx="8784976" cy="5355312"/>
          </a:xfrm>
          <a:prstGeom prst="rect">
            <a:avLst/>
          </a:prstGeom>
        </p:spPr>
        <p:txBody>
          <a:bodyPr wrap="square">
            <a:spAutoFit/>
          </a:bodyPr>
          <a:lstStyle/>
          <a:p>
            <a:r>
              <a:rPr lang="en-IN" dirty="0">
                <a:latin typeface="Times New Roman" pitchFamily="18" charset="0"/>
                <a:cs typeface="Times New Roman" pitchFamily="18" charset="0"/>
              </a:rPr>
              <a:t>No employer carrying on any public utility service shall lock-out any of his workmen-</a:t>
            </a:r>
          </a:p>
          <a:p>
            <a:pPr marL="285750" indent="-285750">
              <a:buFont typeface="Arial" pitchFamily="34" charset="0"/>
              <a:buChar char="•"/>
            </a:pPr>
            <a:r>
              <a:rPr lang="en-IN" dirty="0" smtClean="0">
                <a:latin typeface="Times New Roman" pitchFamily="18" charset="0"/>
                <a:cs typeface="Times New Roman" pitchFamily="18" charset="0"/>
              </a:rPr>
              <a:t>Without </a:t>
            </a:r>
            <a:r>
              <a:rPr lang="en-IN" dirty="0">
                <a:latin typeface="Times New Roman" pitchFamily="18" charset="0"/>
                <a:cs typeface="Times New Roman" pitchFamily="18" charset="0"/>
              </a:rPr>
              <a:t>giving notice of lock-out to the workmen within six weeks before locking-out</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a:p>
            <a:pPr marL="285750" indent="-285750">
              <a:buFont typeface="Arial" pitchFamily="34" charset="0"/>
              <a:buChar char="•"/>
            </a:pPr>
            <a:r>
              <a:rPr lang="en-IN" dirty="0" smtClean="0">
                <a:latin typeface="Times New Roman" pitchFamily="18" charset="0"/>
                <a:cs typeface="Times New Roman" pitchFamily="18" charset="0"/>
              </a:rPr>
              <a:t>Within </a:t>
            </a:r>
            <a:r>
              <a:rPr lang="en-IN" dirty="0">
                <a:latin typeface="Times New Roman" pitchFamily="18" charset="0"/>
                <a:cs typeface="Times New Roman" pitchFamily="18" charset="0"/>
              </a:rPr>
              <a:t>fourteen days of giving such notice, </a:t>
            </a:r>
          </a:p>
          <a:p>
            <a:pPr marL="285750" indent="-285750">
              <a:buFont typeface="Arial" pitchFamily="34" charset="0"/>
              <a:buChar char="•"/>
            </a:pPr>
            <a:r>
              <a:rPr lang="en-IN" dirty="0" smtClean="0">
                <a:latin typeface="Times New Roman" pitchFamily="18" charset="0"/>
                <a:cs typeface="Times New Roman" pitchFamily="18" charset="0"/>
              </a:rPr>
              <a:t>Before </a:t>
            </a:r>
            <a:r>
              <a:rPr lang="en-IN" dirty="0">
                <a:latin typeface="Times New Roman" pitchFamily="18" charset="0"/>
                <a:cs typeface="Times New Roman" pitchFamily="18" charset="0"/>
              </a:rPr>
              <a:t>the expiry of the date of lock-out specified in any such notice as aforesaid, </a:t>
            </a:r>
            <a:r>
              <a:rPr lang="en-IN" dirty="0" smtClean="0">
                <a:latin typeface="Times New Roman" pitchFamily="18" charset="0"/>
                <a:cs typeface="Times New Roman" pitchFamily="18" charset="0"/>
              </a:rPr>
              <a:t>or</a:t>
            </a:r>
          </a:p>
          <a:p>
            <a:pPr marL="285750" indent="-285750">
              <a:buFont typeface="Arial" pitchFamily="34" charset="0"/>
              <a:buChar char="•"/>
            </a:pPr>
            <a:r>
              <a:rPr lang="en-IN" dirty="0" smtClean="0">
                <a:latin typeface="Times New Roman" pitchFamily="18" charset="0"/>
                <a:cs typeface="Times New Roman" pitchFamily="18" charset="0"/>
              </a:rPr>
              <a:t>During the pendency of any conciliation proceeding before conciliation officer and seven days after the conclusion of such proceedings.</a:t>
            </a:r>
          </a:p>
          <a:p>
            <a:endParaRPr lang="en-IN" dirty="0" smtClean="0">
              <a:latin typeface="Times New Roman" pitchFamily="18" charset="0"/>
              <a:cs typeface="Times New Roman" pitchFamily="18" charset="0"/>
            </a:endParaRPr>
          </a:p>
          <a:p>
            <a:r>
              <a:rPr lang="en-IN" b="1" dirty="0">
                <a:latin typeface="Times New Roman" pitchFamily="18" charset="0"/>
                <a:cs typeface="Times New Roman" pitchFamily="18" charset="0"/>
              </a:rPr>
              <a:t>General prohibition of strikes and Lock-outs (Sec.23</a:t>
            </a:r>
            <a:r>
              <a:rPr lang="en-IN" b="1" dirty="0" smtClean="0">
                <a:latin typeface="Times New Roman" pitchFamily="18" charset="0"/>
                <a:cs typeface="Times New Roman" pitchFamily="18" charset="0"/>
              </a:rPr>
              <a:t>)</a:t>
            </a:r>
          </a:p>
          <a:p>
            <a:endParaRPr lang="en-IN" b="1" dirty="0">
              <a:latin typeface="Times New Roman" pitchFamily="18" charset="0"/>
              <a:cs typeface="Times New Roman" pitchFamily="18" charset="0"/>
            </a:endParaRPr>
          </a:p>
          <a:p>
            <a:pPr marL="285750" indent="-285750">
              <a:buFont typeface="Arial" pitchFamily="34" charset="0"/>
              <a:buChar char="•"/>
            </a:pPr>
            <a:r>
              <a:rPr lang="en-IN" dirty="0">
                <a:latin typeface="Times New Roman" pitchFamily="18" charset="0"/>
                <a:cs typeface="Times New Roman" pitchFamily="18" charset="0"/>
              </a:rPr>
              <a:t>During the pendency of conciliation proceedings and seven days after the award of such</a:t>
            </a:r>
          </a:p>
          <a:p>
            <a:pPr marL="285750" indent="-285750">
              <a:buFont typeface="Arial" pitchFamily="34" charset="0"/>
              <a:buChar char="•"/>
            </a:pPr>
            <a:r>
              <a:rPr lang="en-IN" dirty="0">
                <a:latin typeface="Times New Roman" pitchFamily="18" charset="0"/>
                <a:cs typeface="Times New Roman" pitchFamily="18" charset="0"/>
              </a:rPr>
              <a:t>proceedings,</a:t>
            </a:r>
          </a:p>
          <a:p>
            <a:pPr marL="285750" indent="-285750">
              <a:buFont typeface="Arial" pitchFamily="34" charset="0"/>
              <a:buChar char="•"/>
            </a:pPr>
            <a:r>
              <a:rPr lang="en-IN" dirty="0" smtClean="0">
                <a:latin typeface="Times New Roman" pitchFamily="18" charset="0"/>
                <a:cs typeface="Times New Roman" pitchFamily="18" charset="0"/>
              </a:rPr>
              <a:t>During </a:t>
            </a:r>
            <a:r>
              <a:rPr lang="en-IN" dirty="0">
                <a:latin typeface="Times New Roman" pitchFamily="18" charset="0"/>
                <a:cs typeface="Times New Roman" pitchFamily="18" charset="0"/>
              </a:rPr>
              <a:t>the pendency of adjudication proceeding and two moth after the award of such</a:t>
            </a:r>
          </a:p>
          <a:p>
            <a:pPr marL="285750" indent="-285750">
              <a:buFont typeface="Arial" pitchFamily="34" charset="0"/>
              <a:buChar char="•"/>
            </a:pPr>
            <a:r>
              <a:rPr lang="en-IN" dirty="0">
                <a:latin typeface="Times New Roman" pitchFamily="18" charset="0"/>
                <a:cs typeface="Times New Roman" pitchFamily="18" charset="0"/>
              </a:rPr>
              <a:t>proceedings</a:t>
            </a: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During the pendency of arbitration proceedings and two months after the award of such</a:t>
            </a:r>
          </a:p>
          <a:p>
            <a:pPr marL="285750" indent="-285750">
              <a:buFont typeface="Arial" pitchFamily="34" charset="0"/>
              <a:buChar char="•"/>
            </a:pPr>
            <a:r>
              <a:rPr lang="en-IN" dirty="0">
                <a:latin typeface="Times New Roman" pitchFamily="18" charset="0"/>
                <a:cs typeface="Times New Roman" pitchFamily="18" charset="0"/>
              </a:rPr>
              <a:t>proceedings,</a:t>
            </a:r>
          </a:p>
          <a:p>
            <a:pPr marL="285750" indent="-285750">
              <a:buFont typeface="Arial" pitchFamily="34" charset="0"/>
              <a:buChar char="•"/>
            </a:pPr>
            <a:r>
              <a:rPr lang="en-IN" dirty="0" smtClean="0">
                <a:latin typeface="Times New Roman" pitchFamily="18" charset="0"/>
                <a:cs typeface="Times New Roman" pitchFamily="18" charset="0"/>
              </a:rPr>
              <a:t>During </a:t>
            </a:r>
            <a:r>
              <a:rPr lang="en-IN" dirty="0">
                <a:latin typeface="Times New Roman" pitchFamily="18" charset="0"/>
                <a:cs typeface="Times New Roman" pitchFamily="18" charset="0"/>
              </a:rPr>
              <a:t>any period in which any award or settlement is in operation, with regard to the</a:t>
            </a:r>
          </a:p>
          <a:p>
            <a:pPr marL="285750" indent="-285750">
              <a:buFont typeface="Arial" pitchFamily="34" charset="0"/>
              <a:buChar char="•"/>
            </a:pPr>
            <a:r>
              <a:rPr lang="en-IN" dirty="0">
                <a:latin typeface="Times New Roman" pitchFamily="18" charset="0"/>
                <a:cs typeface="Times New Roman" pitchFamily="18" charset="0"/>
              </a:rPr>
              <a:t>matter covered by the award or </a:t>
            </a:r>
            <a:r>
              <a:rPr lang="en-IN" dirty="0" smtClean="0">
                <a:latin typeface="Times New Roman" pitchFamily="18" charset="0"/>
                <a:cs typeface="Times New Roman" pitchFamily="18" charset="0"/>
              </a:rPr>
              <a:t>settlement</a:t>
            </a:r>
          </a:p>
          <a:p>
            <a:endParaRPr lang="en-US" dirty="0" smtClean="0">
              <a:latin typeface="Times New Roman" pitchFamily="18" charset="0"/>
              <a:cs typeface="Times New Roman" pitchFamily="18" charset="0"/>
            </a:endParaRPr>
          </a:p>
          <a:p>
            <a:r>
              <a:rPr lang="en-IN" dirty="0" smtClean="0"/>
              <a:t>.</a:t>
            </a:r>
            <a:endParaRPr lang="en-IN" dirty="0"/>
          </a:p>
        </p:txBody>
      </p:sp>
    </p:spTree>
    <p:extLst>
      <p:ext uri="{BB962C8B-B14F-4D97-AF65-F5344CB8AC3E}">
        <p14:creationId xmlns:p14="http://schemas.microsoft.com/office/powerpoint/2010/main" val="476662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404665"/>
            <a:ext cx="8712968" cy="5940088"/>
          </a:xfrm>
          <a:prstGeom prst="rect">
            <a:avLst/>
          </a:prstGeom>
        </p:spPr>
        <p:txBody>
          <a:bodyPr wrap="square">
            <a:spAutoFit/>
          </a:bodyPr>
          <a:lstStyle/>
          <a:p>
            <a:r>
              <a:rPr lang="en-IN" sz="2000" b="1" dirty="0">
                <a:latin typeface="Times New Roman" pitchFamily="18" charset="0"/>
                <a:cs typeface="Times New Roman" pitchFamily="18" charset="0"/>
              </a:rPr>
              <a:t>Illegal Strikes and Lock-outs (Sec.24)</a:t>
            </a:r>
          </a:p>
          <a:p>
            <a:r>
              <a:rPr lang="en-IN" sz="2000" dirty="0">
                <a:latin typeface="Times New Roman" pitchFamily="18" charset="0"/>
                <a:cs typeface="Times New Roman" pitchFamily="18" charset="0"/>
              </a:rPr>
              <a:t>The strike or lockout conducted in violation of the provisions of the Act is illegal strike </a:t>
            </a:r>
            <a:r>
              <a:rPr lang="en-IN" sz="2000" dirty="0" smtClean="0">
                <a:latin typeface="Times New Roman" pitchFamily="18" charset="0"/>
                <a:cs typeface="Times New Roman" pitchFamily="18" charset="0"/>
              </a:rPr>
              <a:t>and illegal </a:t>
            </a:r>
            <a:r>
              <a:rPr lang="en-IN" sz="2000" dirty="0">
                <a:latin typeface="Times New Roman" pitchFamily="18" charset="0"/>
                <a:cs typeface="Times New Roman" pitchFamily="18" charset="0"/>
              </a:rPr>
              <a:t>lock-outs, and shall be punishable. </a:t>
            </a:r>
          </a:p>
          <a:p>
            <a:pPr marL="342900" indent="-342900">
              <a:buFont typeface="Arial" pitchFamily="34" charset="0"/>
              <a:buChar char="•"/>
            </a:pPr>
            <a:r>
              <a:rPr lang="en-IN" sz="2000" dirty="0">
                <a:latin typeface="Times New Roman" pitchFamily="18" charset="0"/>
                <a:cs typeface="Times New Roman" pitchFamily="18" charset="0"/>
              </a:rPr>
              <a:t>Any workmen who conducts an illegal strike -punishable with a fine which </a:t>
            </a:r>
            <a:r>
              <a:rPr lang="en-IN" sz="2000" dirty="0" smtClean="0">
                <a:latin typeface="Times New Roman" pitchFamily="18" charset="0"/>
                <a:cs typeface="Times New Roman" pitchFamily="18" charset="0"/>
              </a:rPr>
              <a:t>- rupees </a:t>
            </a:r>
            <a:r>
              <a:rPr lang="en-IN" sz="2000" dirty="0">
                <a:latin typeface="Times New Roman" pitchFamily="18" charset="0"/>
                <a:cs typeface="Times New Roman" pitchFamily="18" charset="0"/>
              </a:rPr>
              <a:t>fifty, or imprisonment for a term which may extend to one moth or with both. </a:t>
            </a:r>
          </a:p>
          <a:p>
            <a:pPr marL="342900" indent="-342900">
              <a:buFont typeface="Arial" pitchFamily="34" charset="0"/>
              <a:buChar char="•"/>
            </a:pPr>
            <a:r>
              <a:rPr lang="en-IN" sz="2000" dirty="0" smtClean="0">
                <a:latin typeface="Times New Roman" pitchFamily="18" charset="0"/>
                <a:cs typeface="Times New Roman" pitchFamily="18" charset="0"/>
              </a:rPr>
              <a:t>An employer </a:t>
            </a:r>
            <a:r>
              <a:rPr lang="en-IN" sz="2000" dirty="0">
                <a:latin typeface="Times New Roman" pitchFamily="18" charset="0"/>
                <a:cs typeface="Times New Roman" pitchFamily="18" charset="0"/>
              </a:rPr>
              <a:t>who conducts an illegal lock-out </a:t>
            </a:r>
            <a:r>
              <a:rPr lang="en-IN" sz="2000" dirty="0" smtClean="0">
                <a:latin typeface="Times New Roman" pitchFamily="18" charset="0"/>
                <a:cs typeface="Times New Roman" pitchFamily="18" charset="0"/>
              </a:rPr>
              <a:t>- punishable </a:t>
            </a:r>
            <a:r>
              <a:rPr lang="en-IN" sz="2000" dirty="0">
                <a:latin typeface="Times New Roman" pitchFamily="18" charset="0"/>
                <a:cs typeface="Times New Roman" pitchFamily="18" charset="0"/>
              </a:rPr>
              <a:t>with a fine which may extend </a:t>
            </a:r>
            <a:r>
              <a:rPr lang="en-IN" sz="2000" dirty="0" smtClean="0">
                <a:latin typeface="Times New Roman" pitchFamily="18" charset="0"/>
                <a:cs typeface="Times New Roman" pitchFamily="18" charset="0"/>
              </a:rPr>
              <a:t>-rupees </a:t>
            </a:r>
            <a:r>
              <a:rPr lang="en-IN" sz="2000" dirty="0">
                <a:latin typeface="Times New Roman" pitchFamily="18" charset="0"/>
                <a:cs typeface="Times New Roman" pitchFamily="18" charset="0"/>
              </a:rPr>
              <a:t>thousand, or imprisonment for a term which may extend to one moth or with </a:t>
            </a:r>
            <a:r>
              <a:rPr lang="en-IN" sz="2000" dirty="0" smtClean="0">
                <a:latin typeface="Times New Roman" pitchFamily="18" charset="0"/>
                <a:cs typeface="Times New Roman" pitchFamily="18" charset="0"/>
              </a:rPr>
              <a:t>both.</a:t>
            </a:r>
          </a:p>
          <a:p>
            <a:endParaRPr lang="en-IN" sz="2000" b="1" dirty="0" smtClean="0">
              <a:latin typeface="Times New Roman" pitchFamily="18" charset="0"/>
              <a:cs typeface="Times New Roman" pitchFamily="18" charset="0"/>
            </a:endParaRPr>
          </a:p>
          <a:p>
            <a:r>
              <a:rPr lang="en-IN" sz="2000" b="1" dirty="0" smtClean="0">
                <a:latin typeface="Times New Roman" pitchFamily="18" charset="0"/>
                <a:cs typeface="Times New Roman" pitchFamily="18" charset="0"/>
              </a:rPr>
              <a:t>Lay-off </a:t>
            </a:r>
            <a:r>
              <a:rPr lang="en-IN" sz="2000" b="1" dirty="0">
                <a:latin typeface="Times New Roman" pitchFamily="18" charset="0"/>
                <a:cs typeface="Times New Roman" pitchFamily="18" charset="0"/>
              </a:rPr>
              <a:t>and </a:t>
            </a:r>
            <a:r>
              <a:rPr lang="en-IN" sz="2000" b="1" dirty="0" smtClean="0">
                <a:latin typeface="Times New Roman" pitchFamily="18" charset="0"/>
                <a:cs typeface="Times New Roman" pitchFamily="18" charset="0"/>
              </a:rPr>
              <a:t>Retrenchment</a:t>
            </a:r>
          </a:p>
          <a:p>
            <a:r>
              <a:rPr lang="en-IN" sz="2000" dirty="0">
                <a:latin typeface="Times New Roman" pitchFamily="18" charset="0"/>
                <a:cs typeface="Times New Roman" pitchFamily="18" charset="0"/>
              </a:rPr>
              <a:t>Lay-off is the failure, refusal or inability of an employer to employ workers because of</a:t>
            </a:r>
          </a:p>
          <a:p>
            <a:pPr marL="342900" indent="-342900">
              <a:buFont typeface="Arial" pitchFamily="34" charset="0"/>
              <a:buChar char="•"/>
            </a:pPr>
            <a:r>
              <a:rPr lang="en-IN" sz="2000" dirty="0" smtClean="0">
                <a:latin typeface="Times New Roman" pitchFamily="18" charset="0"/>
                <a:cs typeface="Times New Roman" pitchFamily="18" charset="0"/>
              </a:rPr>
              <a:t>shortage </a:t>
            </a:r>
            <a:r>
              <a:rPr lang="en-IN" sz="2000" dirty="0">
                <a:latin typeface="Times New Roman" pitchFamily="18" charset="0"/>
                <a:cs typeface="Times New Roman" pitchFamily="18" charset="0"/>
              </a:rPr>
              <a:t>of power, coal or any other raw materials,</a:t>
            </a:r>
          </a:p>
          <a:p>
            <a:pPr marL="342900" indent="-342900">
              <a:buFont typeface="Arial" pitchFamily="34" charset="0"/>
              <a:buChar char="•"/>
            </a:pPr>
            <a:r>
              <a:rPr lang="en-IN" sz="2000" dirty="0" smtClean="0">
                <a:latin typeface="Times New Roman" pitchFamily="18" charset="0"/>
                <a:cs typeface="Times New Roman" pitchFamily="18" charset="0"/>
              </a:rPr>
              <a:t>accumulation </a:t>
            </a:r>
            <a:r>
              <a:rPr lang="en-IN" sz="2000" dirty="0">
                <a:latin typeface="Times New Roman" pitchFamily="18" charset="0"/>
                <a:cs typeface="Times New Roman" pitchFamily="18" charset="0"/>
              </a:rPr>
              <a:t>of stocks,</a:t>
            </a:r>
          </a:p>
          <a:p>
            <a:pPr marL="342900" indent="-342900">
              <a:buFont typeface="Arial" pitchFamily="34" charset="0"/>
              <a:buChar char="•"/>
            </a:pPr>
            <a:r>
              <a:rPr lang="en-IN" sz="2000" dirty="0" smtClean="0">
                <a:latin typeface="Times New Roman" pitchFamily="18" charset="0"/>
                <a:cs typeface="Times New Roman" pitchFamily="18" charset="0"/>
              </a:rPr>
              <a:t>breakdown </a:t>
            </a:r>
            <a:r>
              <a:rPr lang="en-IN" sz="2000" dirty="0">
                <a:latin typeface="Times New Roman" pitchFamily="18" charset="0"/>
                <a:cs typeface="Times New Roman" pitchFamily="18" charset="0"/>
              </a:rPr>
              <a:t>of plant or machinery,</a:t>
            </a:r>
          </a:p>
          <a:p>
            <a:pPr marL="342900" indent="-342900">
              <a:buFont typeface="Arial" pitchFamily="34" charset="0"/>
              <a:buChar char="•"/>
            </a:pPr>
            <a:r>
              <a:rPr lang="en-IN" sz="2000" dirty="0" smtClean="0">
                <a:latin typeface="Times New Roman" pitchFamily="18" charset="0"/>
                <a:cs typeface="Times New Roman" pitchFamily="18" charset="0"/>
              </a:rPr>
              <a:t>natural </a:t>
            </a:r>
            <a:r>
              <a:rPr lang="en-IN" sz="2000" dirty="0">
                <a:latin typeface="Times New Roman" pitchFamily="18" charset="0"/>
                <a:cs typeface="Times New Roman" pitchFamily="18" charset="0"/>
              </a:rPr>
              <a:t>calamity, or</a:t>
            </a:r>
          </a:p>
          <a:p>
            <a:pPr marL="342900" indent="-342900">
              <a:buFont typeface="Arial" pitchFamily="34" charset="0"/>
              <a:buChar char="•"/>
            </a:pPr>
            <a:r>
              <a:rPr lang="en-IN" sz="2000" dirty="0" smtClean="0">
                <a:latin typeface="Times New Roman" pitchFamily="18" charset="0"/>
                <a:cs typeface="Times New Roman" pitchFamily="18" charset="0"/>
              </a:rPr>
              <a:t>any </a:t>
            </a:r>
            <a:r>
              <a:rPr lang="en-IN" sz="2000" dirty="0">
                <a:latin typeface="Times New Roman" pitchFamily="18" charset="0"/>
                <a:cs typeface="Times New Roman" pitchFamily="18" charset="0"/>
              </a:rPr>
              <a:t>other reason.</a:t>
            </a:r>
          </a:p>
          <a:p>
            <a:r>
              <a:rPr lang="en-IN" sz="2000" dirty="0">
                <a:latin typeface="Times New Roman" pitchFamily="18" charset="0"/>
                <a:cs typeface="Times New Roman" pitchFamily="18" charset="0"/>
              </a:rPr>
              <a:t>The employer is liable to compensate workers in case of </a:t>
            </a:r>
            <a:r>
              <a:rPr lang="en-IN" sz="2000" dirty="0" smtClean="0">
                <a:latin typeface="Times New Roman" pitchFamily="18" charset="0"/>
                <a:cs typeface="Times New Roman" pitchFamily="18" charset="0"/>
              </a:rPr>
              <a:t>layoff.</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3699992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219</TotalTime>
  <Words>2465</Words>
  <Application>Microsoft Office PowerPoint</Application>
  <PresentationFormat>On-screen Show (4:3)</PresentationFormat>
  <Paragraphs>204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Office Theme</vt:lpstr>
      <vt:lpstr>PowerPoint Presentation</vt:lpstr>
      <vt:lpstr>                          Causes  Economic factor- demand for higher wages, allowances and bonus, high industrial profit Non economic factor- working conditions and working hours, modernization and automation of plant and machinery, personal, political, indiscipline, miscellaneous causes etc Management practice -  unfair labour practices,  ineffective supervision, violation of acceptable norms. Trade union practices- union rivalry, non-cooperative approach. Legal and political factors-  multiplicity of labour law,  political interference  Consequences  On Industry –leads to tension, lowers productivity, economic depression  hindrances to industrial peace, results in labour turnover, demoralizes workers. On Society- loss of employment, unrest in social life, results in price rise, disorganizes public life, less export.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office2</cp:lastModifiedBy>
  <cp:revision>22</cp:revision>
  <dcterms:created xsi:type="dcterms:W3CDTF">2022-02-10T06:41:32Z</dcterms:created>
  <dcterms:modified xsi:type="dcterms:W3CDTF">2023-01-13T07:01:57Z</dcterms:modified>
</cp:coreProperties>
</file>